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0" r:id="rId4"/>
    <p:sldId id="259" r:id="rId5"/>
    <p:sldId id="262" r:id="rId6"/>
    <p:sldId id="258" r:id="rId7"/>
    <p:sldId id="263" r:id="rId8"/>
    <p:sldId id="264" r:id="rId9"/>
    <p:sldId id="265" r:id="rId10"/>
    <p:sldId id="267" r:id="rId11"/>
    <p:sldId id="266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4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 autoAdjust="0"/>
  </p:normalViewPr>
  <p:slideViewPr>
    <p:cSldViewPr snapToGrid="0">
      <p:cViewPr varScale="1">
        <p:scale>
          <a:sx n="119" d="100"/>
          <a:sy n="119" d="100"/>
        </p:scale>
        <p:origin x="96" y="3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8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nne Valentino" userId="19f31db9-a9fe-42c5-8715-694f42ef8066" providerId="ADAL" clId="{461744C5-CD92-47AA-8ED9-0F2E91F0BE83}"/>
    <pc:docChg chg="custSel addSld modSld sldOrd">
      <pc:chgData name="Joanne Valentino" userId="19f31db9-a9fe-42c5-8715-694f42ef8066" providerId="ADAL" clId="{461744C5-CD92-47AA-8ED9-0F2E91F0BE83}" dt="2019-01-10T15:00:18.624" v="404" actId="2710"/>
      <pc:docMkLst>
        <pc:docMk/>
      </pc:docMkLst>
      <pc:sldChg chg="modSp">
        <pc:chgData name="Joanne Valentino" userId="19f31db9-a9fe-42c5-8715-694f42ef8066" providerId="ADAL" clId="{461744C5-CD92-47AA-8ED9-0F2E91F0BE83}" dt="2019-01-10T15:00:18.624" v="404" actId="2710"/>
        <pc:sldMkLst>
          <pc:docMk/>
          <pc:sldMk cId="1607270742" sldId="257"/>
        </pc:sldMkLst>
        <pc:spChg chg="mod">
          <ac:chgData name="Joanne Valentino" userId="19f31db9-a9fe-42c5-8715-694f42ef8066" providerId="ADAL" clId="{461744C5-CD92-47AA-8ED9-0F2E91F0BE83}" dt="2019-01-10T15:00:18.624" v="404" actId="2710"/>
          <ac:spMkLst>
            <pc:docMk/>
            <pc:sldMk cId="1607270742" sldId="257"/>
            <ac:spMk id="3" creationId="{E4A5061D-C5A2-44B0-A8C6-F1A782031A11}"/>
          </ac:spMkLst>
        </pc:spChg>
      </pc:sldChg>
      <pc:sldChg chg="addSp modSp add ord setBg">
        <pc:chgData name="Joanne Valentino" userId="19f31db9-a9fe-42c5-8715-694f42ef8066" providerId="ADAL" clId="{461744C5-CD92-47AA-8ED9-0F2E91F0BE83}" dt="2019-01-10T14:30:04.782" v="378" actId="1036"/>
        <pc:sldMkLst>
          <pc:docMk/>
          <pc:sldMk cId="198278271" sldId="267"/>
        </pc:sldMkLst>
        <pc:spChg chg="mod">
          <ac:chgData name="Joanne Valentino" userId="19f31db9-a9fe-42c5-8715-694f42ef8066" providerId="ADAL" clId="{461744C5-CD92-47AA-8ED9-0F2E91F0BE83}" dt="2019-01-10T14:29:34.045" v="371" actId="242"/>
          <ac:spMkLst>
            <pc:docMk/>
            <pc:sldMk cId="198278271" sldId="267"/>
            <ac:spMk id="2" creationId="{8F1EB93A-610B-48C9-863F-0891799255F9}"/>
          </ac:spMkLst>
        </pc:spChg>
        <pc:spChg chg="mod">
          <ac:chgData name="Joanne Valentino" userId="19f31db9-a9fe-42c5-8715-694f42ef8066" providerId="ADAL" clId="{461744C5-CD92-47AA-8ED9-0F2E91F0BE83}" dt="2019-01-10T14:28:51.200" v="369" actId="20577"/>
          <ac:spMkLst>
            <pc:docMk/>
            <pc:sldMk cId="198278271" sldId="267"/>
            <ac:spMk id="3" creationId="{DD9C15BD-AC1B-4DBD-99A6-8E5C2F7107CA}"/>
          </ac:spMkLst>
        </pc:spChg>
        <pc:spChg chg="add mod">
          <ac:chgData name="Joanne Valentino" userId="19f31db9-a9fe-42c5-8715-694f42ef8066" providerId="ADAL" clId="{461744C5-CD92-47AA-8ED9-0F2E91F0BE83}" dt="2019-01-10T14:27:16.468" v="348" actId="14100"/>
          <ac:spMkLst>
            <pc:docMk/>
            <pc:sldMk cId="198278271" sldId="267"/>
            <ac:spMk id="5" creationId="{6BA56B24-5357-40BA-A093-F7FE998D62BA}"/>
          </ac:spMkLst>
        </pc:spChg>
        <pc:picChg chg="add mod">
          <ac:chgData name="Joanne Valentino" userId="19f31db9-a9fe-42c5-8715-694f42ef8066" providerId="ADAL" clId="{461744C5-CD92-47AA-8ED9-0F2E91F0BE83}" dt="2019-01-10T14:30:04.782" v="378" actId="1036"/>
          <ac:picMkLst>
            <pc:docMk/>
            <pc:sldMk cId="198278271" sldId="267"/>
            <ac:picMk id="4" creationId="{84AEAF78-3B11-47C4-895E-947EBC13616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18ACB01-A319-4997-B617-21B4FBA11A46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8D35152-7761-4B42-A16F-45CF20082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31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5BE50F8-83E0-4C15-A80A-EABC363F33CF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7F73694-FDC9-4E86-9687-5FE923B2E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3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73694-FDC9-4E86-9687-5FE923B2ED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34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73694-FDC9-4E86-9687-5FE923B2EDA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00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73694-FDC9-4E86-9687-5FE923B2EDA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03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73694-FDC9-4E86-9687-5FE923B2ED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57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73694-FDC9-4E86-9687-5FE923B2ED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68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73694-FDC9-4E86-9687-5FE923B2ED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86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73694-FDC9-4E86-9687-5FE923B2ED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7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73694-FDC9-4E86-9687-5FE923B2ED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08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73694-FDC9-4E86-9687-5FE923B2ED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81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73694-FDC9-4E86-9687-5FE923B2ED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22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73694-FDC9-4E86-9687-5FE923B2ED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24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60952-8EA1-48D6-BC70-402405099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FF79D0-AE6F-4E83-A20C-4173A8B2A4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4186E-F530-42CF-975E-8EB00F661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CE75-1125-477F-A49D-F990F9D073FB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C5641-2469-4F31-B1A8-B4062C230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B74CA-E317-41D5-AFC3-7395C6D72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CB8F-3C37-4B1D-84D5-DF4C675F9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97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1EA0E-2034-449D-869D-2C7ADB5C7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A0486D-7C11-4366-A48B-0E5835DBA8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00F76-EB13-496A-B7A3-1E1F6111A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CE75-1125-477F-A49D-F990F9D073FB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E69BB-F13C-4691-9940-2E19190B2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A3C9B-CA94-484D-9E26-370F270D2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CB8F-3C37-4B1D-84D5-DF4C675F9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40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B7E645-DF5E-4362-AF7F-65C876184A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56468D-9C09-42DB-85E8-1323733EEF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83043-07B5-4E43-BDF9-C4E5805E2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CE75-1125-477F-A49D-F990F9D073FB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CB821-5295-4861-B37F-10B186111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2E900-34DF-4EB4-92DF-48A68030D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CB8F-3C37-4B1D-84D5-DF4C675F9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13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1A13D-5D8A-4ADE-8EB6-1A9766E78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06F4D-76C5-449F-8FE2-E412B88A1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36061-47EE-4B8C-8543-9D1E6E755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CE75-1125-477F-A49D-F990F9D073FB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27E2C-379D-4C45-88B3-D9B7119A7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6A877-CC73-4C39-A010-C98520C34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CB8F-3C37-4B1D-84D5-DF4C675F9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95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BABC6-2613-431A-8788-C5B029508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B0E7EE-081E-493A-B153-E28AF5A34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967E4-AAF8-4407-99D9-339CD0BA5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CE75-1125-477F-A49D-F990F9D073FB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26730-0F1C-42DA-B498-4D46DC028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B311C-DF9D-4F54-8675-6D18EB074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CB8F-3C37-4B1D-84D5-DF4C675F9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26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3261B-22CC-4EFF-8FC2-D128E9E8F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ABBB4-EEC7-44AC-8614-44564AC605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AEEA75-2A1B-4984-A508-5472132479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BA914F-E0F7-41F2-8AD2-1DE7F519B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CE75-1125-477F-A49D-F990F9D073FB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EC57BF-35E4-4EBF-9AD0-73E564B4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06EBB2-4E0F-4531-B66A-06DEFF107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CB8F-3C37-4B1D-84D5-DF4C675F9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03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D1B61-5A27-4909-8443-F6F60E1C4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D2E29-0BC3-485B-9A60-EEF0F27A3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DDB802-69F2-496B-B246-8554185C47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D3E1F0-9F3D-4981-9DD3-4E6B60A5B7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E2D1EE-9DA7-4534-A6C5-A86FDA6E20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7B357F-7FD9-47BE-9DF6-CFC9FCF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CE75-1125-477F-A49D-F990F9D073FB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B2ECDA-9F20-47F6-B862-695EC35E0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20E404-0E5C-494D-8937-789FD30D5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CB8F-3C37-4B1D-84D5-DF4C675F9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84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02B53-E991-4DA4-A49B-8B86ADCF0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C4478F-628D-4EB3-A15A-3570FAB8F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CE75-1125-477F-A49D-F990F9D073FB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B6D20B-A5AA-40A4-9125-6E653A93D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4FCF53-965E-4DF0-96D0-F2B8C935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CB8F-3C37-4B1D-84D5-DF4C675F9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33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0AE761-FB0A-4966-BFE4-CFE886CD6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CE75-1125-477F-A49D-F990F9D073FB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F10006-802E-4037-A430-1A1026E5B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599619-6A31-4CC5-9821-7E0AC2389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CB8F-3C37-4B1D-84D5-DF4C675F9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40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F0445-831B-4B96-A53D-3CCAD786D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541C2-7723-421F-9C0B-3290F07FB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77D19B-D56E-4A83-9A32-4BBE8E054D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F340EE-55AF-4D5F-A870-AA191D8A0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CE75-1125-477F-A49D-F990F9D073FB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D2FCC3-9B28-4854-B6C2-449E8F7B2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9A654-417E-4CB2-B275-0724B09D2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CB8F-3C37-4B1D-84D5-DF4C675F9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76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27CDD-3244-4C4C-A07E-7B244A0B2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D73A06-9F49-4888-BF30-A2D5A70E66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1FB3FD-8FD7-4E6E-B378-3F72FC47D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F18552-C983-44A2-940E-35CE09424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CE75-1125-477F-A49D-F990F9D073FB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28E236-A172-4866-85E3-864BAB3F5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960F34-48B2-45AD-A280-1D530124E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CB8F-3C37-4B1D-84D5-DF4C675F9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91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B311AF-1119-4144-8D71-2B33AFA3C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7973F8-703E-4338-AE02-4927496FB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6095F-1107-4431-AEDD-21A8FBDFCD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DCE75-1125-477F-A49D-F990F9D073FB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754EA-CECC-4181-984F-5F2F98DA8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FDC9C-62E0-4AE4-848E-EB6B5D4292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0CB8F-3C37-4B1D-84D5-DF4C675F9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4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elaine@medicalletter.or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DC5F6-AEE8-42CD-A356-DDDED1EB2A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Medical Letter Site License</a:t>
            </a:r>
            <a:br>
              <a:rPr lang="en-US" b="1" dirty="0"/>
            </a:br>
            <a:r>
              <a:rPr lang="en-US" b="1" dirty="0"/>
              <a:t>Essentials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C324BE-C71E-4047-A12F-4EA33D0A10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Must know features users love to use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124" y="3885192"/>
            <a:ext cx="1213021" cy="121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46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EB93A-610B-48C9-863F-089179925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ctr"/>
            <a:r>
              <a:rPr lang="en-US" b="1" dirty="0"/>
              <a:t>Essential #5: Conclusions</a:t>
            </a:r>
            <a:r>
              <a:rPr lang="en-US" dirty="0"/>
              <a:t/>
            </a:r>
            <a:br>
              <a:rPr lang="en-US" dirty="0"/>
            </a:b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Evidence-based, peer-reviewed evaluations and recommendations reached by a consensus of experts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C15BD-AC1B-4DBD-99A6-8E5C2F710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472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Providing healthcare professionals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with unbiased, time-saving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recommendations to improve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prescribing for better outcomes.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AEAF78-3B11-47C4-895E-947EBC136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275" y="1643063"/>
            <a:ext cx="5058971" cy="516731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BA56B24-5357-40BA-A093-F7FE998D62BA}"/>
              </a:ext>
            </a:extLst>
          </p:cNvPr>
          <p:cNvSpPr/>
          <p:nvPr/>
        </p:nvSpPr>
        <p:spPr>
          <a:xfrm>
            <a:off x="6096000" y="5036348"/>
            <a:ext cx="2581275" cy="1296985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77B09-CC4A-4AE8-95A2-B370FE2BB256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en-US" b="1" dirty="0"/>
              <a:t>Questions?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4D373-35E8-40E2-807C-D783EED21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/>
              <a:t>For questions or additional information on optional product you can add to your current Medical Letter content, please contact:</a:t>
            </a:r>
          </a:p>
          <a:p>
            <a:pPr marL="0" indent="0" algn="ctr">
              <a:buNone/>
            </a:pPr>
            <a:r>
              <a:rPr lang="en-US" dirty="0"/>
              <a:t>			 </a:t>
            </a:r>
          </a:p>
          <a:p>
            <a:pPr marL="0" indent="0" algn="ctr">
              <a:buNone/>
            </a:pPr>
            <a:r>
              <a:rPr lang="en-US" dirty="0"/>
              <a:t>Elaine </a:t>
            </a:r>
            <a:r>
              <a:rPr lang="en-US" dirty="0" err="1"/>
              <a:t>Reaney</a:t>
            </a:r>
            <a:r>
              <a:rPr lang="en-US" dirty="0"/>
              <a:t>-Tomaselli</a:t>
            </a:r>
          </a:p>
          <a:p>
            <a:pPr marL="0" indent="0" algn="ctr">
              <a:buNone/>
            </a:pPr>
            <a:r>
              <a:rPr lang="en-US" dirty="0"/>
              <a:t>Email: </a:t>
            </a:r>
            <a:r>
              <a:rPr lang="en-US" dirty="0" smtClean="0">
                <a:hlinkClick r:id="rId3"/>
              </a:rPr>
              <a:t>elaine@medicalletter.org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824" y="5098879"/>
            <a:ext cx="1213021" cy="121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6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155E1-284D-4D58-88BB-863438806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Medical Letter Essentials: The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5061D-C5A2-44B0-A8C6-F1A782031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Electronic Table of Contents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Reference Tables 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Continuing Medical Education – CME/CE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Conclusions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Mobile Apps</a:t>
            </a:r>
          </a:p>
          <a:p>
            <a:pPr algn="ctr">
              <a:lnSpc>
                <a:spcPct val="150000"/>
              </a:lnSpc>
            </a:pPr>
            <a:endParaRPr lang="en-US" dirty="0"/>
          </a:p>
          <a:p>
            <a:pPr algn="ctr">
              <a:lnSpc>
                <a:spcPct val="150000"/>
              </a:lnSpc>
            </a:pP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27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CED6A-7252-47F3-A75D-1BBD5083A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63275" cy="13255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Essential #1: Sign up for Electronic Table of Contents</a:t>
            </a:r>
            <a:br>
              <a:rPr lang="en-US" b="1" dirty="0"/>
            </a:b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Stay current on new drugs &amp; changes in therapeutics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0CCF851-4B75-4130-82E3-6DFC091ABC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8962" y="1825625"/>
            <a:ext cx="4066626" cy="4351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07601E-6AE0-4085-BF73-969B8F3E59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1171" y="1838325"/>
            <a:ext cx="4432108" cy="435254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FD33834-4F41-42CC-BEC6-5722191260A8}"/>
              </a:ext>
            </a:extLst>
          </p:cNvPr>
          <p:cNvCxnSpPr>
            <a:cxnSpLocks/>
          </p:cNvCxnSpPr>
          <p:nvPr/>
        </p:nvCxnSpPr>
        <p:spPr>
          <a:xfrm>
            <a:off x="4433574" y="3381375"/>
            <a:ext cx="827078" cy="781050"/>
          </a:xfrm>
          <a:prstGeom prst="straightConnector1">
            <a:avLst/>
          </a:prstGeom>
          <a:ln w="19050">
            <a:solidFill>
              <a:schemeClr val="accent2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F330610-BB9D-421F-B919-F70289854E03}"/>
              </a:ext>
            </a:extLst>
          </p:cNvPr>
          <p:cNvSpPr txBox="1"/>
          <p:nvPr/>
        </p:nvSpPr>
        <p:spPr>
          <a:xfrm>
            <a:off x="4995588" y="4162425"/>
            <a:ext cx="1365582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Click Email alerts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8DBE248-4553-4378-B205-B72DF207BFAA}"/>
              </a:ext>
            </a:extLst>
          </p:cNvPr>
          <p:cNvCxnSpPr>
            <a:cxnSpLocks/>
          </p:cNvCxnSpPr>
          <p:nvPr/>
        </p:nvCxnSpPr>
        <p:spPr>
          <a:xfrm flipV="1">
            <a:off x="7853324" y="3298030"/>
            <a:ext cx="1447801" cy="826295"/>
          </a:xfrm>
          <a:prstGeom prst="straightConnector1">
            <a:avLst/>
          </a:prstGeom>
          <a:ln w="19050">
            <a:solidFill>
              <a:schemeClr val="accent2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4B0DE71-65D5-4436-ACFE-F6DC6CD81AFB}"/>
              </a:ext>
            </a:extLst>
          </p:cNvPr>
          <p:cNvSpPr txBox="1"/>
          <p:nvPr/>
        </p:nvSpPr>
        <p:spPr>
          <a:xfrm>
            <a:off x="9382126" y="2651699"/>
            <a:ext cx="2571750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Select Table of Contents &amp; complete form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7282" y="2835727"/>
            <a:ext cx="1825217" cy="624649"/>
          </a:xfrm>
          <a:prstGeom prst="rect">
            <a:avLst/>
          </a:prstGeom>
          <a:solidFill>
            <a:srgbClr val="424242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42424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07282" y="2996026"/>
            <a:ext cx="18252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Site License Gateway</a:t>
            </a:r>
            <a:endParaRPr lang="en-US" sz="900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92970" y="1868987"/>
            <a:ext cx="221583" cy="63722"/>
          </a:xfrm>
          <a:prstGeom prst="rect">
            <a:avLst/>
          </a:prstGeom>
          <a:solidFill>
            <a:srgbClr val="42424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242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14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E8FB9-9312-4E2F-A534-381F98492190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Essential #2: Table Tips</a:t>
            </a:r>
            <a:br>
              <a:rPr lang="en-US" b="1" dirty="0"/>
            </a:br>
            <a:r>
              <a:rPr lang="en-US" b="1" dirty="0"/>
              <a:t>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Quickly find manufacturer, dosage &amp; costs for easy reference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DA114F9-8F74-428F-A5CC-F3BA519FC6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09786" y="1825625"/>
            <a:ext cx="4172428" cy="435133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BE25AEA-7CC4-4127-9BE5-BFE1E84AEBCA}"/>
              </a:ext>
            </a:extLst>
          </p:cNvPr>
          <p:cNvCxnSpPr/>
          <p:nvPr/>
        </p:nvCxnSpPr>
        <p:spPr>
          <a:xfrm flipV="1">
            <a:off x="3409950" y="2438400"/>
            <a:ext cx="1009650" cy="352425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66C24D9-9C4F-4A8C-BF95-29227C498663}"/>
              </a:ext>
            </a:extLst>
          </p:cNvPr>
          <p:cNvSpPr txBox="1"/>
          <p:nvPr/>
        </p:nvSpPr>
        <p:spPr>
          <a:xfrm>
            <a:off x="1933575" y="2614612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Manufacturer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E764A68-6167-4D16-91E8-5020A3210EE9}"/>
              </a:ext>
            </a:extLst>
          </p:cNvPr>
          <p:cNvCxnSpPr/>
          <p:nvPr/>
        </p:nvCxnSpPr>
        <p:spPr>
          <a:xfrm>
            <a:off x="8182214" y="2028825"/>
            <a:ext cx="1104661" cy="66675"/>
          </a:xfrm>
          <a:prstGeom prst="straightConnector1">
            <a:avLst/>
          </a:prstGeom>
          <a:ln w="19050">
            <a:solidFill>
              <a:schemeClr val="accent2">
                <a:alpha val="99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46322D9-9E5E-4E4B-8400-839EECA92F24}"/>
              </a:ext>
            </a:extLst>
          </p:cNvPr>
          <p:cNvSpPr txBox="1"/>
          <p:nvPr/>
        </p:nvSpPr>
        <p:spPr>
          <a:xfrm>
            <a:off x="9286875" y="1875948"/>
            <a:ext cx="2676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Wholesaler Acquisition Cost or Manufacturer’s Publishing Pricing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B959E4A-46CC-4BF3-8748-FD584FF2302E}"/>
              </a:ext>
            </a:extLst>
          </p:cNvPr>
          <p:cNvCxnSpPr/>
          <p:nvPr/>
        </p:nvCxnSpPr>
        <p:spPr>
          <a:xfrm>
            <a:off x="5834064" y="2133124"/>
            <a:ext cx="3876675" cy="2171700"/>
          </a:xfrm>
          <a:prstGeom prst="straightConnector1">
            <a:avLst/>
          </a:prstGeom>
          <a:ln w="19050">
            <a:solidFill>
              <a:schemeClr val="accent2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0923664-670C-4659-AF6F-B9EAA876339E}"/>
              </a:ext>
            </a:extLst>
          </p:cNvPr>
          <p:cNvSpPr txBox="1"/>
          <p:nvPr/>
        </p:nvSpPr>
        <p:spPr>
          <a:xfrm>
            <a:off x="9210675" y="4362450"/>
            <a:ext cx="2752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Recommended Dosage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E366079-77A9-4456-B146-32C40CD765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9786" y="6262212"/>
            <a:ext cx="32956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0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CF8EA-373D-4B99-B5B3-6720D2B8FDF5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US" b="1" dirty="0"/>
              <a:t>Table Tip 2: View the Expanded Table </a:t>
            </a:r>
            <a:r>
              <a:rPr lang="en-US" dirty="0"/>
              <a:t/>
            </a:r>
            <a:br>
              <a:rPr lang="en-US" dirty="0"/>
            </a:b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for Adverse Effects and Valuable Comments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8B73C7E-79FE-405E-956C-BA6C424FCD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6536" y="1825625"/>
            <a:ext cx="4172428" cy="43513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2DDBFF-6A81-41E4-B015-1D4E08B0A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111" y="6262212"/>
            <a:ext cx="3295650" cy="428625"/>
          </a:xfrm>
          <a:prstGeom prst="rect">
            <a:avLst/>
          </a:prstGeom>
        </p:spPr>
      </p:pic>
      <p:pic>
        <p:nvPicPr>
          <p:cNvPr id="15" name="Content Placeholder 3">
            <a:extLst>
              <a:ext uri="{FF2B5EF4-FFF2-40B4-BE49-F238E27FC236}">
                <a16:creationId xmlns:a16="http://schemas.microsoft.com/office/drawing/2014/main" id="{17082786-EB62-42E6-8E96-A5B97CBF03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5455" y="1825625"/>
            <a:ext cx="5975989" cy="435133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D6E6A14-3578-4C5D-BEAB-4B875BB77EDD}"/>
              </a:ext>
            </a:extLst>
          </p:cNvPr>
          <p:cNvSpPr txBox="1"/>
          <p:nvPr/>
        </p:nvSpPr>
        <p:spPr>
          <a:xfrm>
            <a:off x="5695951" y="6291858"/>
            <a:ext cx="3295650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chemeClr val="accent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Expand the Table for More Detail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7E71624-A8D5-4E96-B360-CA7B032116F6}"/>
              </a:ext>
            </a:extLst>
          </p:cNvPr>
          <p:cNvCxnSpPr>
            <a:cxnSpLocks/>
          </p:cNvCxnSpPr>
          <p:nvPr/>
        </p:nvCxnSpPr>
        <p:spPr>
          <a:xfrm flipV="1">
            <a:off x="7439025" y="3324225"/>
            <a:ext cx="1504950" cy="2852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803DED7-06D0-453C-AA9F-826358AB711C}"/>
              </a:ext>
            </a:extLst>
          </p:cNvPr>
          <p:cNvCxnSpPr>
            <a:cxnSpLocks/>
          </p:cNvCxnSpPr>
          <p:nvPr/>
        </p:nvCxnSpPr>
        <p:spPr>
          <a:xfrm>
            <a:off x="4000500" y="6530975"/>
            <a:ext cx="1695451" cy="0"/>
          </a:xfrm>
          <a:prstGeom prst="straightConnector1">
            <a:avLst/>
          </a:prstGeom>
          <a:ln w="19050">
            <a:solidFill>
              <a:schemeClr val="accent2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84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4069C-E627-4909-85B8-BF84A47032A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Essential #3: Continuing Medical Education</a:t>
            </a:r>
            <a:br>
              <a:rPr lang="en-US" b="1" dirty="0"/>
            </a:b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Earn up to 52 CME/CE credits per year and ABIM MOC points. Accredited by ACCME, AAFP, AAPA and ACPE.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EC814D7-1D0C-412F-B8DB-987F4270DF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91109" y="1825625"/>
            <a:ext cx="4009781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8570EA-B0E6-4400-BD0B-8679EC5B4FAD}"/>
              </a:ext>
            </a:extLst>
          </p:cNvPr>
          <p:cNvSpPr txBox="1"/>
          <p:nvPr/>
        </p:nvSpPr>
        <p:spPr>
          <a:xfrm>
            <a:off x="238125" y="3771900"/>
            <a:ext cx="2752725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chemeClr val="accent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Access free CME from the </a:t>
            </a:r>
          </a:p>
          <a:p>
            <a:r>
              <a:rPr lang="en-US" dirty="0">
                <a:ln>
                  <a:solidFill>
                    <a:schemeClr val="accent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Gateway home page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95A0DB1-712A-4F09-A346-ECE147C136B3}"/>
              </a:ext>
            </a:extLst>
          </p:cNvPr>
          <p:cNvCxnSpPr>
            <a:cxnSpLocks/>
          </p:cNvCxnSpPr>
          <p:nvPr/>
        </p:nvCxnSpPr>
        <p:spPr>
          <a:xfrm flipH="1">
            <a:off x="3062409" y="3590924"/>
            <a:ext cx="1028700" cy="504141"/>
          </a:xfrm>
          <a:prstGeom prst="straightConnector1">
            <a:avLst/>
          </a:prstGeom>
          <a:ln w="19050">
            <a:solidFill>
              <a:schemeClr val="accent2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44930" y="2814212"/>
            <a:ext cx="1782186" cy="624649"/>
          </a:xfrm>
          <a:prstGeom prst="rect">
            <a:avLst/>
          </a:prstGeom>
          <a:solidFill>
            <a:srgbClr val="424242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42424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4929" y="2974511"/>
            <a:ext cx="17821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Site License Gateway</a:t>
            </a:r>
            <a:endParaRPr lang="en-US" sz="900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99563" y="1869869"/>
            <a:ext cx="221583" cy="63722"/>
          </a:xfrm>
          <a:prstGeom prst="rect">
            <a:avLst/>
          </a:prstGeom>
          <a:solidFill>
            <a:srgbClr val="42424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242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62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17F4B-D334-49EF-9A89-CA07E64B5FA4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Essential #3: Continuing Medical Education</a:t>
            </a:r>
            <a:br>
              <a:rPr lang="en-US" b="1" dirty="0"/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How to Enroll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311ED03-8070-4946-B71C-E1C3D219A6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22858" y="1825625"/>
            <a:ext cx="4346284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4A6C48-2F66-4A47-B094-AA778552B319}"/>
              </a:ext>
            </a:extLst>
          </p:cNvPr>
          <p:cNvSpPr txBox="1"/>
          <p:nvPr/>
        </p:nvSpPr>
        <p:spPr>
          <a:xfrm>
            <a:off x="8401050" y="2543175"/>
            <a:ext cx="3324225" cy="92333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Enter your email address and submit to access exams and earn CME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4B24EDF-EABD-481B-8181-73F66F64831F}"/>
              </a:ext>
            </a:extLst>
          </p:cNvPr>
          <p:cNvCxnSpPr>
            <a:stCxn id="5" idx="1"/>
          </p:cNvCxnSpPr>
          <p:nvPr/>
        </p:nvCxnSpPr>
        <p:spPr>
          <a:xfrm flipH="1">
            <a:off x="6353176" y="3004840"/>
            <a:ext cx="2047874" cy="64323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189267" y="1881443"/>
            <a:ext cx="221583" cy="63722"/>
          </a:xfrm>
          <a:prstGeom prst="rect">
            <a:avLst/>
          </a:prstGeom>
          <a:solidFill>
            <a:srgbClr val="42424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242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59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345D8-73E2-4511-B658-DF83A3A4E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301"/>
            <a:ext cx="10515600" cy="133032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Essential #4: Mobile App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Experience your Medical Letter subscription any way you want. Access our content on the go! Anytime... Anywhere</a:t>
            </a:r>
            <a:r>
              <a:rPr lang="en-US" b="1" dirty="0"/>
              <a:t>.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2EBCF33-8019-4F97-BA4F-F154810C9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2926" y="2234257"/>
            <a:ext cx="3713731" cy="42522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/>
              <a:t>2 Easy Steps:</a:t>
            </a:r>
          </a:p>
          <a:p>
            <a:pPr marL="0" indent="0">
              <a:buNone/>
            </a:pPr>
            <a:r>
              <a:rPr lang="en-US" sz="2400" dirty="0"/>
              <a:t>1. Download the app from:</a:t>
            </a:r>
          </a:p>
          <a:p>
            <a:pPr marL="514350" indent="-514350">
              <a:buAutoNum type="arabicPeriod"/>
            </a:pPr>
            <a:endParaRPr lang="en-US" sz="2400" dirty="0"/>
          </a:p>
          <a:p>
            <a:pPr marL="514350" indent="-514350">
              <a:buAutoNum type="arabicPeriod"/>
            </a:pPr>
            <a:endParaRPr lang="en-US" sz="2400" dirty="0"/>
          </a:p>
          <a:p>
            <a:pPr marL="514350" indent="-514350">
              <a:buAutoNum type="arabicPeriod"/>
            </a:pPr>
            <a:endParaRPr lang="en-US" sz="2400" dirty="0"/>
          </a:p>
          <a:p>
            <a:pPr marL="514350" indent="-514350">
              <a:buAutoNum type="arabicPeriod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2. Register on your site’s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     Gateway Home Page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522822-83AD-4636-AB8E-AD302F63F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634" y="3300377"/>
            <a:ext cx="1543265" cy="5048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2B473C-5CE6-4428-965E-C6EBF57985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573" y="4534765"/>
            <a:ext cx="2057869" cy="6732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71ADB8F-0F05-4985-AF3A-B7B4F9C112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43" y="2098204"/>
            <a:ext cx="7504917" cy="41284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1770CEF-8E0B-424E-A43C-51ABAB0A34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2248" y="3857625"/>
            <a:ext cx="185737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6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78926-E0CA-4ABE-938A-EB96267709D9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en-US" b="1" dirty="0"/>
              <a:t>Mobile App Registration Process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4CDDE56F-0B99-4704-B982-EC8C573BDA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79661" y="1711325"/>
            <a:ext cx="2969367" cy="4351338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93201A-E2A6-4BD2-95C0-B3D5CDB58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8284" y="1690688"/>
            <a:ext cx="3960833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B253B3-4A74-469C-8FED-D7700ED02F4E}"/>
              </a:ext>
            </a:extLst>
          </p:cNvPr>
          <p:cNvSpPr txBox="1"/>
          <p:nvPr/>
        </p:nvSpPr>
        <p:spPr>
          <a:xfrm>
            <a:off x="684862" y="1885196"/>
            <a:ext cx="983422" cy="92333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Select Mobile App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2314EC5-72C4-41EE-A053-9EA31A6FFCB9}"/>
              </a:ext>
            </a:extLst>
          </p:cNvPr>
          <p:cNvCxnSpPr>
            <a:cxnSpLocks/>
          </p:cNvCxnSpPr>
          <p:nvPr/>
        </p:nvCxnSpPr>
        <p:spPr>
          <a:xfrm>
            <a:off x="950153" y="2808526"/>
            <a:ext cx="718131" cy="671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EC5EFE9-3564-4202-B810-135E647E3128}"/>
              </a:ext>
            </a:extLst>
          </p:cNvPr>
          <p:cNvSpPr txBox="1"/>
          <p:nvPr/>
        </p:nvSpPr>
        <p:spPr>
          <a:xfrm>
            <a:off x="5661505" y="3429000"/>
            <a:ext cx="1802759" cy="120032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n>
                  <a:solidFill>
                    <a:schemeClr val="accent1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Complete Form &amp; Request Mobile App Login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F8A6DA1-4460-4600-BBFC-BD47FEEA2EAD}"/>
              </a:ext>
            </a:extLst>
          </p:cNvPr>
          <p:cNvCxnSpPr>
            <a:stCxn id="13" idx="2"/>
          </p:cNvCxnSpPr>
          <p:nvPr/>
        </p:nvCxnSpPr>
        <p:spPr>
          <a:xfrm>
            <a:off x="6562885" y="4629329"/>
            <a:ext cx="1457165" cy="1412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35217" y="2703926"/>
            <a:ext cx="1785772" cy="624649"/>
          </a:xfrm>
          <a:prstGeom prst="rect">
            <a:avLst/>
          </a:prstGeom>
          <a:solidFill>
            <a:srgbClr val="424242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42424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35216" y="2864225"/>
            <a:ext cx="17857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Site License Gateway</a:t>
            </a:r>
            <a:endParaRPr lang="en-US" sz="900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3454" y="1738049"/>
            <a:ext cx="221583" cy="63722"/>
          </a:xfrm>
          <a:prstGeom prst="rect">
            <a:avLst/>
          </a:prstGeom>
          <a:solidFill>
            <a:srgbClr val="42424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2424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28522" y="1743594"/>
            <a:ext cx="170667" cy="58177"/>
          </a:xfrm>
          <a:prstGeom prst="rect">
            <a:avLst/>
          </a:prstGeom>
          <a:solidFill>
            <a:srgbClr val="42424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242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78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70149F3E088A43A515F1EACE80B965" ma:contentTypeVersion="10" ma:contentTypeDescription="Create a new document." ma:contentTypeScope="" ma:versionID="026701392669ef5d134a394045078638">
  <xsd:schema xmlns:xsd="http://www.w3.org/2001/XMLSchema" xmlns:xs="http://www.w3.org/2001/XMLSchema" xmlns:p="http://schemas.microsoft.com/office/2006/metadata/properties" xmlns:ns2="a73e1d3d-de23-46d1-82c1-cff7a4da9df8" xmlns:ns3="c82c9a7d-cd45-47af-9c9d-8d5dca97d3a3" targetNamespace="http://schemas.microsoft.com/office/2006/metadata/properties" ma:root="true" ma:fieldsID="3b5c5758b1e65746c0e9016a0c0dd862" ns2:_="" ns3:_="">
    <xsd:import namespace="a73e1d3d-de23-46d1-82c1-cff7a4da9df8"/>
    <xsd:import namespace="c82c9a7d-cd45-47af-9c9d-8d5dca97d3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3e1d3d-de23-46d1-82c1-cff7a4da9d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2c9a7d-cd45-47af-9c9d-8d5dca97d3a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AE5924F-876F-4C0D-98FE-EEE8C5C6E8FC}"/>
</file>

<file path=customXml/itemProps2.xml><?xml version="1.0" encoding="utf-8"?>
<ds:datastoreItem xmlns:ds="http://schemas.openxmlformats.org/officeDocument/2006/customXml" ds:itemID="{91416F5B-44E9-4917-8C42-970E551B6C29}"/>
</file>

<file path=customXml/itemProps3.xml><?xml version="1.0" encoding="utf-8"?>
<ds:datastoreItem xmlns:ds="http://schemas.openxmlformats.org/officeDocument/2006/customXml" ds:itemID="{D3FD2FBE-6EA2-44E5-8346-7F18B98D194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</TotalTime>
  <Words>213</Words>
  <Application>Microsoft Office PowerPoint</Application>
  <PresentationFormat>Widescreen</PresentationFormat>
  <Paragraphs>66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Roboto Slab</vt:lpstr>
      <vt:lpstr>Office Theme</vt:lpstr>
      <vt:lpstr>Medical Letter Site License Essentials</vt:lpstr>
      <vt:lpstr>Medical Letter Essentials: The Basics</vt:lpstr>
      <vt:lpstr>Essential #1: Sign up for Electronic Table of Contents Stay current on new drugs &amp; changes in therapeutics</vt:lpstr>
      <vt:lpstr>Essential #2: Table Tips  Quickly find manufacturer, dosage &amp; costs for easy reference</vt:lpstr>
      <vt:lpstr>Table Tip 2: View the Expanded Table  for Adverse Effects and Valuable Comments</vt:lpstr>
      <vt:lpstr>Essential #3: Continuing Medical Education Earn up to 52 CME/CE credits per year and ABIM MOC points. Accredited by ACCME, AAFP, AAPA and ACPE.</vt:lpstr>
      <vt:lpstr> Essential #3: Continuing Medical Education How to Enroll </vt:lpstr>
      <vt:lpstr>Essential #4: Mobile App Experience your Medical Letter subscription any way you want. Access our content on the go! Anytime... Anywhere.</vt:lpstr>
      <vt:lpstr>Mobile App Registration Process</vt:lpstr>
      <vt:lpstr>Essential #5: Conclusions Evidence-based, peer-reviewed evaluations and recommendations reached by a consensus of experts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Maximize Your Medical Letter Site License</dc:title>
  <dc:creator>Joanne Valentino</dc:creator>
  <cp:lastModifiedBy>SUZANNE DUNCAN</cp:lastModifiedBy>
  <cp:revision>39</cp:revision>
  <cp:lastPrinted>2019-09-30T14:57:17Z</cp:lastPrinted>
  <dcterms:created xsi:type="dcterms:W3CDTF">2019-01-08T17:17:40Z</dcterms:created>
  <dcterms:modified xsi:type="dcterms:W3CDTF">2019-09-30T14:58:14Z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0x010100A270149F3E088A43A515F1EACE80B965</vt:lpwstr>
  </property>
</Properties>
</file>