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1"/>
  </p:sldMasterIdLst>
  <p:notesMasterIdLst>
    <p:notesMasterId r:id="rId11"/>
  </p:notesMasterIdLst>
  <p:sldIdLst>
    <p:sldId id="256" r:id="rId2"/>
    <p:sldId id="263" r:id="rId3"/>
    <p:sldId id="265" r:id="rId4"/>
    <p:sldId id="266" r:id="rId5"/>
    <p:sldId id="267" r:id="rId6"/>
    <p:sldId id="279" r:id="rId7"/>
    <p:sldId id="261" r:id="rId8"/>
    <p:sldId id="280" r:id="rId9"/>
    <p:sldId id="272"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707" autoAdjust="0"/>
    <p:restoredTop sz="94660"/>
  </p:normalViewPr>
  <p:slideViewPr>
    <p:cSldViewPr>
      <p:cViewPr varScale="1">
        <p:scale>
          <a:sx n="85" d="100"/>
          <a:sy n="85" d="100"/>
        </p:scale>
        <p:origin x="1410"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0806A0-B92A-48ED-9E0B-330BD91C49A2}" type="datetimeFigureOut">
              <a:rPr lang="en-US" smtClean="0"/>
              <a:pPr/>
              <a:t>7/25/2022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08E175-F23D-4C4E-9654-6BF2034796DA}" type="slidenum">
              <a:rPr lang="en-US" smtClean="0"/>
              <a:pPr/>
              <a:t>‹#›</a:t>
            </a:fld>
            <a:endParaRPr lang="en-US" dirty="0"/>
          </a:p>
        </p:txBody>
      </p:sp>
    </p:spTree>
    <p:extLst>
      <p:ext uri="{BB962C8B-B14F-4D97-AF65-F5344CB8AC3E}">
        <p14:creationId xmlns:p14="http://schemas.microsoft.com/office/powerpoint/2010/main" val="10365460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 instructor must determine</a:t>
            </a:r>
            <a:r>
              <a:rPr lang="en-US" baseline="0" dirty="0"/>
              <a:t> if they can actually provide those accommodations or will they need assistance. If assistance is needed, who will provide that assistance…The Director will then be contacted to assist in determining who will provide that assistance.  The answer is not I CAN”T but more like how can we do this for suggestions</a:t>
            </a:r>
            <a:endParaRPr lang="en-US" dirty="0"/>
          </a:p>
        </p:txBody>
      </p:sp>
      <p:sp>
        <p:nvSpPr>
          <p:cNvPr id="4" name="Slide Number Placeholder 3"/>
          <p:cNvSpPr>
            <a:spLocks noGrp="1"/>
          </p:cNvSpPr>
          <p:nvPr>
            <p:ph type="sldNum" sz="quarter" idx="10"/>
          </p:nvPr>
        </p:nvSpPr>
        <p:spPr/>
        <p:txBody>
          <a:bodyPr/>
          <a:lstStyle/>
          <a:p>
            <a:fld id="{2B08E175-F23D-4C4E-9654-6BF2034796DA}" type="slidenum">
              <a:rPr lang="en-US" smtClean="0"/>
              <a:pPr/>
              <a:t>4</a:t>
            </a:fld>
            <a:endParaRPr lang="en-US" dirty="0"/>
          </a:p>
        </p:txBody>
      </p:sp>
    </p:spTree>
    <p:extLst>
      <p:ext uri="{BB962C8B-B14F-4D97-AF65-F5344CB8AC3E}">
        <p14:creationId xmlns:p14="http://schemas.microsoft.com/office/powerpoint/2010/main" val="41658586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B08E175-F23D-4C4E-9654-6BF2034796DA}" type="slidenum">
              <a:rPr lang="en-US" smtClean="0"/>
              <a:pPr/>
              <a:t>5</a:t>
            </a:fld>
            <a:endParaRPr lang="en-US" dirty="0"/>
          </a:p>
        </p:txBody>
      </p:sp>
    </p:spTree>
    <p:extLst>
      <p:ext uri="{BB962C8B-B14F-4D97-AF65-F5344CB8AC3E}">
        <p14:creationId xmlns:p14="http://schemas.microsoft.com/office/powerpoint/2010/main" val="22943400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D384FC5-28D7-4D8A-B491-F95677E92902}" type="datetimeFigureOut">
              <a:rPr lang="en-US" smtClean="0"/>
              <a:pPr/>
              <a:t>7/25/2022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0E2C05F-C031-43E0-972D-311FCA1EA4CD}" type="slidenum">
              <a:rPr lang="en-US" smtClean="0"/>
              <a:pPr/>
              <a:t>‹#›</a:t>
            </a:fld>
            <a:endParaRPr lang="en-US" dirty="0"/>
          </a:p>
        </p:txBody>
      </p:sp>
    </p:spTree>
    <p:extLst>
      <p:ext uri="{BB962C8B-B14F-4D97-AF65-F5344CB8AC3E}">
        <p14:creationId xmlns:p14="http://schemas.microsoft.com/office/powerpoint/2010/main" val="7151452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384FC5-28D7-4D8A-B491-F95677E92902}" type="datetimeFigureOut">
              <a:rPr lang="en-US" smtClean="0"/>
              <a:pPr/>
              <a:t>7/25/2022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0E2C05F-C031-43E0-972D-311FCA1EA4CD}" type="slidenum">
              <a:rPr lang="en-US" smtClean="0"/>
              <a:pPr/>
              <a:t>‹#›</a:t>
            </a:fld>
            <a:endParaRPr lang="en-US" dirty="0"/>
          </a:p>
        </p:txBody>
      </p:sp>
    </p:spTree>
    <p:extLst>
      <p:ext uri="{BB962C8B-B14F-4D97-AF65-F5344CB8AC3E}">
        <p14:creationId xmlns:p14="http://schemas.microsoft.com/office/powerpoint/2010/main" val="2366459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384FC5-28D7-4D8A-B491-F95677E92902}" type="datetimeFigureOut">
              <a:rPr lang="en-US" smtClean="0"/>
              <a:pPr/>
              <a:t>7/25/2022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0E2C05F-C031-43E0-972D-311FCA1EA4CD}" type="slidenum">
              <a:rPr lang="en-US" smtClean="0"/>
              <a:pPr/>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449058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384FC5-28D7-4D8A-B491-F95677E92902}" type="datetimeFigureOut">
              <a:rPr lang="en-US" smtClean="0"/>
              <a:pPr/>
              <a:t>7/25/2022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0E2C05F-C031-43E0-972D-311FCA1EA4CD}" type="slidenum">
              <a:rPr lang="en-US" smtClean="0"/>
              <a:pPr/>
              <a:t>‹#›</a:t>
            </a:fld>
            <a:endParaRPr lang="en-US" dirty="0"/>
          </a:p>
        </p:txBody>
      </p:sp>
    </p:spTree>
    <p:extLst>
      <p:ext uri="{BB962C8B-B14F-4D97-AF65-F5344CB8AC3E}">
        <p14:creationId xmlns:p14="http://schemas.microsoft.com/office/powerpoint/2010/main" val="5737249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384FC5-28D7-4D8A-B491-F95677E92902}" type="datetimeFigureOut">
              <a:rPr lang="en-US" smtClean="0"/>
              <a:pPr/>
              <a:t>7/25/2022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0E2C05F-C031-43E0-972D-311FCA1EA4CD}" type="slidenum">
              <a:rPr lang="en-US" smtClean="0"/>
              <a:pPr/>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097165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384FC5-28D7-4D8A-B491-F95677E92902}" type="datetimeFigureOut">
              <a:rPr lang="en-US" smtClean="0"/>
              <a:pPr/>
              <a:t>7/25/2022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0E2C05F-C031-43E0-972D-311FCA1EA4CD}" type="slidenum">
              <a:rPr lang="en-US" smtClean="0"/>
              <a:pPr/>
              <a:t>‹#›</a:t>
            </a:fld>
            <a:endParaRPr lang="en-US" dirty="0"/>
          </a:p>
        </p:txBody>
      </p:sp>
    </p:spTree>
    <p:extLst>
      <p:ext uri="{BB962C8B-B14F-4D97-AF65-F5344CB8AC3E}">
        <p14:creationId xmlns:p14="http://schemas.microsoft.com/office/powerpoint/2010/main" val="1079411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D384FC5-28D7-4D8A-B491-F95677E92902}" type="datetimeFigureOut">
              <a:rPr lang="en-US" smtClean="0"/>
              <a:pPr/>
              <a:t>7/25/2022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0E2C05F-C031-43E0-972D-311FCA1EA4CD}" type="slidenum">
              <a:rPr lang="en-US" smtClean="0"/>
              <a:pPr/>
              <a:t>‹#›</a:t>
            </a:fld>
            <a:endParaRPr lang="en-US" dirty="0"/>
          </a:p>
        </p:txBody>
      </p:sp>
    </p:spTree>
    <p:extLst>
      <p:ext uri="{BB962C8B-B14F-4D97-AF65-F5344CB8AC3E}">
        <p14:creationId xmlns:p14="http://schemas.microsoft.com/office/powerpoint/2010/main" val="25495955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D384FC5-28D7-4D8A-B491-F95677E92902}" type="datetimeFigureOut">
              <a:rPr lang="en-US" smtClean="0"/>
              <a:pPr/>
              <a:t>7/25/2022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0E2C05F-C031-43E0-972D-311FCA1EA4CD}" type="slidenum">
              <a:rPr lang="en-US" smtClean="0"/>
              <a:pPr/>
              <a:t>‹#›</a:t>
            </a:fld>
            <a:endParaRPr lang="en-US" dirty="0"/>
          </a:p>
        </p:txBody>
      </p:sp>
    </p:spTree>
    <p:extLst>
      <p:ext uri="{BB962C8B-B14F-4D97-AF65-F5344CB8AC3E}">
        <p14:creationId xmlns:p14="http://schemas.microsoft.com/office/powerpoint/2010/main" val="2115816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D384FC5-28D7-4D8A-B491-F95677E92902}" type="datetimeFigureOut">
              <a:rPr lang="en-US" smtClean="0"/>
              <a:pPr/>
              <a:t>7/25/2022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0E2C05F-C031-43E0-972D-311FCA1EA4CD}" type="slidenum">
              <a:rPr lang="en-US" smtClean="0"/>
              <a:pPr/>
              <a:t>‹#›</a:t>
            </a:fld>
            <a:endParaRPr lang="en-US" dirty="0"/>
          </a:p>
        </p:txBody>
      </p:sp>
    </p:spTree>
    <p:extLst>
      <p:ext uri="{BB962C8B-B14F-4D97-AF65-F5344CB8AC3E}">
        <p14:creationId xmlns:p14="http://schemas.microsoft.com/office/powerpoint/2010/main" val="19262063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384FC5-28D7-4D8A-B491-F95677E92902}" type="datetimeFigureOut">
              <a:rPr lang="en-US" smtClean="0"/>
              <a:pPr/>
              <a:t>7/25/2022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0E2C05F-C031-43E0-972D-311FCA1EA4CD}" type="slidenum">
              <a:rPr lang="en-US" smtClean="0"/>
              <a:pPr/>
              <a:t>‹#›</a:t>
            </a:fld>
            <a:endParaRPr lang="en-US" dirty="0"/>
          </a:p>
        </p:txBody>
      </p:sp>
    </p:spTree>
    <p:extLst>
      <p:ext uri="{BB962C8B-B14F-4D97-AF65-F5344CB8AC3E}">
        <p14:creationId xmlns:p14="http://schemas.microsoft.com/office/powerpoint/2010/main" val="3914948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D384FC5-28D7-4D8A-B491-F95677E92902}" type="datetimeFigureOut">
              <a:rPr lang="en-US" smtClean="0"/>
              <a:pPr/>
              <a:t>7/25/2022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0E2C05F-C031-43E0-972D-311FCA1EA4CD}" type="slidenum">
              <a:rPr lang="en-US" smtClean="0"/>
              <a:pPr/>
              <a:t>‹#›</a:t>
            </a:fld>
            <a:endParaRPr lang="en-US" dirty="0"/>
          </a:p>
        </p:txBody>
      </p:sp>
    </p:spTree>
    <p:extLst>
      <p:ext uri="{BB962C8B-B14F-4D97-AF65-F5344CB8AC3E}">
        <p14:creationId xmlns:p14="http://schemas.microsoft.com/office/powerpoint/2010/main" val="534636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D384FC5-28D7-4D8A-B491-F95677E92902}" type="datetimeFigureOut">
              <a:rPr lang="en-US" smtClean="0"/>
              <a:pPr/>
              <a:t>7/25/2022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0E2C05F-C031-43E0-972D-311FCA1EA4CD}" type="slidenum">
              <a:rPr lang="en-US" smtClean="0"/>
              <a:pPr/>
              <a:t>‹#›</a:t>
            </a:fld>
            <a:endParaRPr lang="en-US" dirty="0"/>
          </a:p>
        </p:txBody>
      </p:sp>
    </p:spTree>
    <p:extLst>
      <p:ext uri="{BB962C8B-B14F-4D97-AF65-F5344CB8AC3E}">
        <p14:creationId xmlns:p14="http://schemas.microsoft.com/office/powerpoint/2010/main" val="10705584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D384FC5-28D7-4D8A-B491-F95677E92902}" type="datetimeFigureOut">
              <a:rPr lang="en-US" smtClean="0"/>
              <a:pPr/>
              <a:t>7/25/2022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0E2C05F-C031-43E0-972D-311FCA1EA4CD}" type="slidenum">
              <a:rPr lang="en-US" smtClean="0"/>
              <a:pPr/>
              <a:t>‹#›</a:t>
            </a:fld>
            <a:endParaRPr lang="en-US" dirty="0"/>
          </a:p>
        </p:txBody>
      </p:sp>
    </p:spTree>
    <p:extLst>
      <p:ext uri="{BB962C8B-B14F-4D97-AF65-F5344CB8AC3E}">
        <p14:creationId xmlns:p14="http://schemas.microsoft.com/office/powerpoint/2010/main" val="2337368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384FC5-28D7-4D8A-B491-F95677E92902}" type="datetimeFigureOut">
              <a:rPr lang="en-US" smtClean="0"/>
              <a:pPr/>
              <a:t>7/25/2022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0E2C05F-C031-43E0-972D-311FCA1EA4CD}" type="slidenum">
              <a:rPr lang="en-US" smtClean="0"/>
              <a:pPr/>
              <a:t>‹#›</a:t>
            </a:fld>
            <a:endParaRPr lang="en-US" dirty="0"/>
          </a:p>
        </p:txBody>
      </p:sp>
    </p:spTree>
    <p:extLst>
      <p:ext uri="{BB962C8B-B14F-4D97-AF65-F5344CB8AC3E}">
        <p14:creationId xmlns:p14="http://schemas.microsoft.com/office/powerpoint/2010/main" val="4156027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9D384FC5-28D7-4D8A-B491-F95677E92902}" type="datetimeFigureOut">
              <a:rPr lang="en-US" smtClean="0"/>
              <a:pPr/>
              <a:t>7/25/2022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0E2C05F-C031-43E0-972D-311FCA1EA4CD}" type="slidenum">
              <a:rPr lang="en-US" smtClean="0"/>
              <a:pPr/>
              <a:t>‹#›</a:t>
            </a:fld>
            <a:endParaRPr lang="en-US" dirty="0"/>
          </a:p>
        </p:txBody>
      </p:sp>
    </p:spTree>
    <p:extLst>
      <p:ext uri="{BB962C8B-B14F-4D97-AF65-F5344CB8AC3E}">
        <p14:creationId xmlns:p14="http://schemas.microsoft.com/office/powerpoint/2010/main" val="13936750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384FC5-28D7-4D8A-B491-F95677E92902}" type="datetimeFigureOut">
              <a:rPr lang="en-US" smtClean="0"/>
              <a:pPr/>
              <a:t>7/25/2022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0E2C05F-C031-43E0-972D-311FCA1EA4CD}" type="slidenum">
              <a:rPr lang="en-US" smtClean="0"/>
              <a:pPr/>
              <a:t>‹#›</a:t>
            </a:fld>
            <a:endParaRPr lang="en-US" dirty="0"/>
          </a:p>
        </p:txBody>
      </p:sp>
    </p:spTree>
    <p:extLst>
      <p:ext uri="{BB962C8B-B14F-4D97-AF65-F5344CB8AC3E}">
        <p14:creationId xmlns:p14="http://schemas.microsoft.com/office/powerpoint/2010/main" val="3383301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D384FC5-28D7-4D8A-B491-F95677E92902}" type="datetimeFigureOut">
              <a:rPr lang="en-US" smtClean="0"/>
              <a:pPr/>
              <a:t>7/25/2022</a:t>
            </a:fld>
            <a:endParaRPr lang="en-US" dirty="0"/>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D0E2C05F-C031-43E0-972D-311FCA1EA4CD}" type="slidenum">
              <a:rPr lang="en-US" smtClean="0"/>
              <a:pPr/>
              <a:t>‹#›</a:t>
            </a:fld>
            <a:endParaRPr lang="en-US" dirty="0"/>
          </a:p>
        </p:txBody>
      </p:sp>
    </p:spTree>
    <p:extLst>
      <p:ext uri="{BB962C8B-B14F-4D97-AF65-F5344CB8AC3E}">
        <p14:creationId xmlns:p14="http://schemas.microsoft.com/office/powerpoint/2010/main" val="3315334613"/>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 id="2147483750" r:id="rId13"/>
    <p:sldLayoutId id="2147483751" r:id="rId14"/>
    <p:sldLayoutId id="2147483752" r:id="rId15"/>
    <p:sldLayoutId id="214748375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hyperlink" Target="mailto:bchampion@mscc.edu" TargetMode="External"/><Relationship Id="rId2" Type="http://schemas.openxmlformats.org/officeDocument/2006/relationships/hyperlink" Target="mailto:disabilityservices@mscc.edu" TargetMode="External"/><Relationship Id="rId1" Type="http://schemas.openxmlformats.org/officeDocument/2006/relationships/slideLayout" Target="../slideLayouts/slideLayout2.xml"/><Relationship Id="rId5" Type="http://schemas.openxmlformats.org/officeDocument/2006/relationships/hyperlink" Target="https://www.motlow.edu/students/disability/index.html" TargetMode="External"/><Relationship Id="rId4" Type="http://schemas.openxmlformats.org/officeDocument/2006/relationships/hyperlink" Target="mailto:ypierce@mscc.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1" y="990600"/>
            <a:ext cx="6271514" cy="3060236"/>
          </a:xfrm>
        </p:spPr>
        <p:txBody>
          <a:bodyPr/>
          <a:lstStyle/>
          <a:p>
            <a:r>
              <a:rPr lang="en-US" dirty="0"/>
              <a:t>Disability Services at Motlow State Community College</a:t>
            </a:r>
          </a:p>
        </p:txBody>
      </p:sp>
    </p:spTree>
  </p:cSld>
  <p:clrMapOvr>
    <a:masterClrMapping/>
  </p:clrMapOvr>
  <p:transition spd="med">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Procedures	</a:t>
            </a:r>
          </a:p>
        </p:txBody>
      </p:sp>
      <p:sp>
        <p:nvSpPr>
          <p:cNvPr id="3" name="Content Placeholder 2"/>
          <p:cNvSpPr>
            <a:spLocks noGrp="1"/>
          </p:cNvSpPr>
          <p:nvPr>
            <p:ph idx="1"/>
          </p:nvPr>
        </p:nvSpPr>
        <p:spPr>
          <a:xfrm>
            <a:off x="609599" y="1600200"/>
            <a:ext cx="6347714" cy="4572000"/>
          </a:xfrm>
        </p:spPr>
        <p:txBody>
          <a:bodyPr>
            <a:normAutofit fontScale="70000" lnSpcReduction="20000"/>
          </a:bodyPr>
          <a:lstStyle/>
          <a:p>
            <a:pPr>
              <a:buFont typeface="Wingdings" pitchFamily="2" charset="2"/>
              <a:buChar char="Ø"/>
            </a:pPr>
            <a:r>
              <a:rPr lang="en-US" sz="2600" dirty="0"/>
              <a:t>Students must self identify as a student with a disability to the Office of Disability Services.</a:t>
            </a:r>
          </a:p>
          <a:p>
            <a:pPr>
              <a:buFont typeface="Wingdings" pitchFamily="2" charset="2"/>
              <a:buChar char="Ø"/>
            </a:pPr>
            <a:r>
              <a:rPr lang="en-US" sz="2600" dirty="0"/>
              <a:t>Students complete application for services and consent form through </a:t>
            </a:r>
            <a:r>
              <a:rPr lang="en-US" sz="2600" dirty="0" err="1"/>
              <a:t>MyMotlow</a:t>
            </a:r>
            <a:r>
              <a:rPr lang="en-US" sz="2600" dirty="0"/>
              <a:t> under Student tab.</a:t>
            </a:r>
          </a:p>
          <a:p>
            <a:pPr>
              <a:buFont typeface="Wingdings" pitchFamily="2" charset="2"/>
              <a:buChar char="Ø"/>
            </a:pPr>
            <a:r>
              <a:rPr lang="en-US" sz="2600" dirty="0"/>
              <a:t>Students are required to provide current documentation of their disability (within 3 years preferably).</a:t>
            </a:r>
          </a:p>
          <a:p>
            <a:pPr lvl="1"/>
            <a:r>
              <a:rPr lang="en-US" sz="2600" dirty="0"/>
              <a:t>Must be written from a professional who is licensed to practice in the field appropriate to diagnosing and/or treating the disability</a:t>
            </a:r>
          </a:p>
          <a:p>
            <a:pPr lvl="1"/>
            <a:r>
              <a:rPr lang="en-US" sz="2600" dirty="0"/>
              <a:t>Although a high school individualized education plan (IEP) is helpful, it does not meet the documentation requirements alone but can be supplemental documentation</a:t>
            </a:r>
          </a:p>
          <a:p>
            <a:pPr>
              <a:buFont typeface="Wingdings" pitchFamily="2" charset="2"/>
              <a:buChar char="Ø"/>
            </a:pPr>
            <a:r>
              <a:rPr lang="en-US" sz="2600" dirty="0"/>
              <a:t>Once the student provides adequate documentation, the disability services staff and student discuss their needs for the classroom and academic accommodations are determined.</a:t>
            </a:r>
          </a:p>
          <a:p>
            <a:pPr>
              <a:buFont typeface="Wingdings" pitchFamily="2" charset="2"/>
              <a:buChar char="Ø"/>
            </a:pPr>
            <a:endParaRPr lang="en-US" sz="2600" dirty="0"/>
          </a:p>
          <a:p>
            <a:endParaRPr lang="en-US" dirty="0"/>
          </a:p>
        </p:txBody>
      </p:sp>
    </p:spTree>
  </p:cSld>
  <p:clrMapOvr>
    <a:masterClrMapping/>
  </p:clrMapOvr>
  <p:transition spd="med">
    <p:wheel spokes="3"/>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Best Practices</a:t>
            </a:r>
            <a:br>
              <a:rPr lang="en-US" dirty="0"/>
            </a:br>
            <a:endParaRPr lang="en-US" dirty="0"/>
          </a:p>
        </p:txBody>
      </p:sp>
      <p:sp>
        <p:nvSpPr>
          <p:cNvPr id="4" name="Content Placeholder 3"/>
          <p:cNvSpPr>
            <a:spLocks noGrp="1"/>
          </p:cNvSpPr>
          <p:nvPr>
            <p:ph idx="1"/>
          </p:nvPr>
        </p:nvSpPr>
        <p:spPr>
          <a:xfrm>
            <a:off x="304800" y="1554162"/>
            <a:ext cx="8686800" cy="4922838"/>
          </a:xfrm>
        </p:spPr>
        <p:txBody>
          <a:bodyPr>
            <a:normAutofit lnSpcReduction="10000"/>
          </a:bodyPr>
          <a:lstStyle/>
          <a:p>
            <a:pPr lvl="1"/>
            <a:r>
              <a:rPr lang="en-US" sz="2100" dirty="0"/>
              <a:t>Conversations regarding disability related topics needs to be confidential.</a:t>
            </a:r>
          </a:p>
          <a:p>
            <a:pPr lvl="1"/>
            <a:r>
              <a:rPr lang="en-US" sz="2100" dirty="0"/>
              <a:t>Discuss the student’s disability only if they disclose the information first.</a:t>
            </a:r>
          </a:p>
          <a:p>
            <a:pPr lvl="1"/>
            <a:r>
              <a:rPr lang="en-US" sz="2100" dirty="0"/>
              <a:t>Consider person first language or identity first language based on the individual student preference. When in doubt, ask the student what they prefer.</a:t>
            </a:r>
          </a:p>
          <a:p>
            <a:pPr lvl="1"/>
            <a:r>
              <a:rPr lang="en-US" sz="2100" dirty="0"/>
              <a:t>Be accessible to students whether a meeting </a:t>
            </a:r>
          </a:p>
          <a:p>
            <a:pPr marL="457200" lvl="1" indent="0">
              <a:buNone/>
            </a:pPr>
            <a:r>
              <a:rPr lang="en-US" sz="2100" dirty="0"/>
              <a:t>   or response to email is requested.</a:t>
            </a:r>
          </a:p>
          <a:p>
            <a:pPr lvl="1"/>
            <a:r>
              <a:rPr lang="en-US" sz="2100" dirty="0"/>
              <a:t>Refer students immediately to Disability Services if they </a:t>
            </a:r>
          </a:p>
          <a:p>
            <a:pPr marL="457200" lvl="1" indent="0">
              <a:buNone/>
            </a:pPr>
            <a:r>
              <a:rPr lang="en-US" sz="2100" dirty="0"/>
              <a:t>    ask for or suggest a need for accommodation.</a:t>
            </a:r>
          </a:p>
          <a:p>
            <a:pPr lvl="1"/>
            <a:r>
              <a:rPr lang="en-US" sz="2100" dirty="0"/>
              <a:t>Consult with Disability Services regarding </a:t>
            </a:r>
          </a:p>
          <a:p>
            <a:pPr marL="457200" lvl="1" indent="0">
              <a:buNone/>
            </a:pPr>
            <a:r>
              <a:rPr lang="en-US" sz="2100" dirty="0"/>
              <a:t>    questions/issues with accommodation forms.</a:t>
            </a:r>
          </a:p>
          <a:p>
            <a:pPr marL="457200" lvl="1" indent="0">
              <a:buNone/>
            </a:pPr>
            <a:endParaRPr lang="en-US" sz="2400" dirty="0"/>
          </a:p>
          <a:p>
            <a:pPr marL="457200" lvl="1" indent="0">
              <a:buNone/>
            </a:pPr>
            <a:endParaRPr lang="en-US" sz="2800" dirty="0"/>
          </a:p>
          <a:p>
            <a:pPr marL="457200" lvl="1" indent="0">
              <a:buNone/>
            </a:pPr>
            <a:endParaRPr lang="en-US" sz="2800" dirty="0"/>
          </a:p>
          <a:p>
            <a:pPr lvl="1"/>
            <a:endParaRPr lang="en-US" sz="2800" dirty="0"/>
          </a:p>
          <a:p>
            <a:pPr marL="457200" lvl="1" indent="0">
              <a:buNone/>
            </a:pPr>
            <a:endParaRPr lang="en-US" sz="2800" dirty="0"/>
          </a:p>
        </p:txBody>
      </p:sp>
    </p:spTree>
  </p:cSld>
  <p:clrMapOvr>
    <a:masterClrMapping/>
  </p:clrMapOvr>
  <p:transition spd="med">
    <p:split dir="in"/>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Accommodation Process</a:t>
            </a:r>
          </a:p>
        </p:txBody>
      </p:sp>
      <p:sp>
        <p:nvSpPr>
          <p:cNvPr id="3" name="Content Placeholder 2"/>
          <p:cNvSpPr>
            <a:spLocks noGrp="1"/>
          </p:cNvSpPr>
          <p:nvPr>
            <p:ph idx="1"/>
          </p:nvPr>
        </p:nvSpPr>
        <p:spPr>
          <a:xfrm>
            <a:off x="609599" y="1524000"/>
            <a:ext cx="6347714" cy="4724400"/>
          </a:xfrm>
        </p:spPr>
        <p:txBody>
          <a:bodyPr>
            <a:normAutofit/>
          </a:bodyPr>
          <a:lstStyle/>
          <a:p>
            <a:r>
              <a:rPr lang="en-US" dirty="0"/>
              <a:t>Once the accommodations have been discussed between the disability services staff and student, a Student Accommodation Plan is developed. Accommodations are provided through email notification to instructors for on campus and online courses. </a:t>
            </a:r>
          </a:p>
          <a:p>
            <a:r>
              <a:rPr lang="en-US" dirty="0"/>
              <a:t>The student is encouraged to have a </a:t>
            </a:r>
            <a:r>
              <a:rPr lang="en-US" dirty="0">
                <a:solidFill>
                  <a:srgbClr val="C00000"/>
                </a:solidFill>
              </a:rPr>
              <a:t>confidential</a:t>
            </a:r>
            <a:r>
              <a:rPr lang="en-US" dirty="0">
                <a:solidFill>
                  <a:srgbClr val="FF0000"/>
                </a:solidFill>
              </a:rPr>
              <a:t> </a:t>
            </a:r>
            <a:r>
              <a:rPr lang="en-US" dirty="0">
                <a:solidFill>
                  <a:schemeClr val="tx1"/>
                </a:solidFill>
              </a:rPr>
              <a:t>discussion with each instructor regarding accommodations</a:t>
            </a:r>
            <a:r>
              <a:rPr lang="en-US" dirty="0"/>
              <a:t>.  The accommodations listed are the</a:t>
            </a:r>
            <a:r>
              <a:rPr lang="en-US" dirty="0">
                <a:solidFill>
                  <a:srgbClr val="FF0000"/>
                </a:solidFill>
              </a:rPr>
              <a:t> </a:t>
            </a:r>
            <a:r>
              <a:rPr lang="en-US" dirty="0">
                <a:solidFill>
                  <a:srgbClr val="C00000"/>
                </a:solidFill>
              </a:rPr>
              <a:t>initial</a:t>
            </a:r>
            <a:r>
              <a:rPr lang="en-US" dirty="0">
                <a:solidFill>
                  <a:srgbClr val="FF0000"/>
                </a:solidFill>
              </a:rPr>
              <a:t> </a:t>
            </a:r>
            <a:r>
              <a:rPr lang="en-US" dirty="0"/>
              <a:t>accommodations. If there are other accommodations that are better suited for the class (based on the needs of the student), they can be discussed with the disability services staff and the accommodations can be amended.</a:t>
            </a:r>
          </a:p>
          <a:p>
            <a:r>
              <a:rPr lang="en-US" dirty="0"/>
              <a:t>Accommodations are in place when the email notification is sent to the instructor.</a:t>
            </a:r>
          </a:p>
          <a:p>
            <a:endParaRPr lang="en-US" dirty="0"/>
          </a:p>
        </p:txBody>
      </p:sp>
    </p:spTree>
  </p:cSld>
  <p:clrMapOvr>
    <a:masterClrMapping/>
  </p:clrMapOvr>
  <p:transition spd="med">
    <p:spli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Confidentiality</a:t>
            </a:r>
          </a:p>
        </p:txBody>
      </p:sp>
      <p:sp>
        <p:nvSpPr>
          <p:cNvPr id="3" name="Content Placeholder 2"/>
          <p:cNvSpPr>
            <a:spLocks noGrp="1"/>
          </p:cNvSpPr>
          <p:nvPr>
            <p:ph idx="1"/>
          </p:nvPr>
        </p:nvSpPr>
        <p:spPr>
          <a:xfrm>
            <a:off x="609599" y="1219200"/>
            <a:ext cx="6347714" cy="5105400"/>
          </a:xfrm>
        </p:spPr>
        <p:txBody>
          <a:bodyPr>
            <a:normAutofit fontScale="85000" lnSpcReduction="20000"/>
          </a:bodyPr>
          <a:lstStyle/>
          <a:p>
            <a:r>
              <a:rPr lang="en-US" sz="2000" dirty="0"/>
              <a:t>It is important to guard student’s personal information about their disability – asking the student questions about the disability in front of others is a risk of exposure of personal information.</a:t>
            </a:r>
          </a:p>
          <a:p>
            <a:r>
              <a:rPr lang="en-US" sz="2000" dirty="0"/>
              <a:t>Include a statement on class syllabus regarding accommodations to inform students about disability services.</a:t>
            </a:r>
          </a:p>
          <a:p>
            <a:r>
              <a:rPr lang="en-US" sz="2000" dirty="0"/>
              <a:t>Plan ahead - Keep the accommodations in mind and make arrangements with the student confidentially prior to test.</a:t>
            </a:r>
          </a:p>
          <a:p>
            <a:r>
              <a:rPr lang="en-US" sz="2000" dirty="0"/>
              <a:t>The accommodation process should not create a personal hardship on the student. Negative comments about providing an accommodation especially in the presence of others can add undue stress to a student with a disability.</a:t>
            </a:r>
          </a:p>
          <a:p>
            <a:r>
              <a:rPr lang="en-US" sz="2000" dirty="0">
                <a:solidFill>
                  <a:srgbClr val="C00000"/>
                </a:solidFill>
              </a:rPr>
              <a:t>When notes provided by a classmate is determined as an accommodation</a:t>
            </a:r>
            <a:r>
              <a:rPr lang="en-US" sz="2000" dirty="0"/>
              <a:t>, offer the opportunity to share a copy of class notes without giving specific identifying information about the student with a disability. It is best practice for the student to share a copy of notes with the instructor and then the instructor can confidentially provide the copy of notes to the student who has a disability. </a:t>
            </a:r>
          </a:p>
        </p:txBody>
      </p:sp>
    </p:spTree>
  </p:cSld>
  <p:clrMapOvr>
    <a:masterClrMapping/>
  </p:clrMapOvr>
  <p:transition spd="med">
    <p:wipe di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Common Mistakes </a:t>
            </a:r>
          </a:p>
        </p:txBody>
      </p:sp>
      <p:sp>
        <p:nvSpPr>
          <p:cNvPr id="3" name="Content Placeholder 2"/>
          <p:cNvSpPr>
            <a:spLocks noGrp="1"/>
          </p:cNvSpPr>
          <p:nvPr>
            <p:ph idx="1"/>
          </p:nvPr>
        </p:nvSpPr>
        <p:spPr>
          <a:xfrm>
            <a:off x="609599" y="1524000"/>
            <a:ext cx="6347714" cy="4517363"/>
          </a:xfrm>
        </p:spPr>
        <p:txBody>
          <a:bodyPr/>
          <a:lstStyle/>
          <a:p>
            <a:r>
              <a:rPr lang="en-US" dirty="0"/>
              <a:t>Refusing to provide approved accommodations.</a:t>
            </a:r>
          </a:p>
          <a:p>
            <a:r>
              <a:rPr lang="en-US" dirty="0"/>
              <a:t>Questioning whether the student has a disability.</a:t>
            </a:r>
          </a:p>
          <a:p>
            <a:r>
              <a:rPr lang="en-US" dirty="0"/>
              <a:t>Inadvertently disclosing to classmates that a student has a disability.</a:t>
            </a:r>
          </a:p>
          <a:p>
            <a:r>
              <a:rPr lang="en-US" dirty="0"/>
              <a:t>Asking a student about his/her specific diagnosis.</a:t>
            </a:r>
          </a:p>
          <a:p>
            <a:r>
              <a:rPr lang="en-US" dirty="0"/>
              <a:t>Asking to review the student's documentation of a disability.</a:t>
            </a:r>
          </a:p>
          <a:p>
            <a:r>
              <a:rPr lang="en-US" dirty="0"/>
              <a:t>Not reaching out to disability services staff with questions when needed.</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6445573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Consequences of Failing to Follow Laws and Policies</a:t>
            </a:r>
          </a:p>
        </p:txBody>
      </p:sp>
      <p:sp>
        <p:nvSpPr>
          <p:cNvPr id="3" name="Content Placeholder 2"/>
          <p:cNvSpPr>
            <a:spLocks noGrp="1"/>
          </p:cNvSpPr>
          <p:nvPr>
            <p:ph idx="1"/>
          </p:nvPr>
        </p:nvSpPr>
        <p:spPr>
          <a:xfrm>
            <a:off x="609599" y="1981200"/>
            <a:ext cx="6347714" cy="4060163"/>
          </a:xfrm>
        </p:spPr>
        <p:txBody>
          <a:bodyPr>
            <a:normAutofit/>
          </a:bodyPr>
          <a:lstStyle/>
          <a:p>
            <a:r>
              <a:rPr lang="en-US" sz="2800" dirty="0"/>
              <a:t>Internal administrative proceedings</a:t>
            </a:r>
          </a:p>
          <a:p>
            <a:r>
              <a:rPr lang="en-US" sz="2800" dirty="0"/>
              <a:t>Office of Civil Rights administrative proceedings</a:t>
            </a:r>
          </a:p>
          <a:p>
            <a:r>
              <a:rPr lang="en-US" sz="2800" dirty="0"/>
              <a:t>Possible loss of federal funding for violations of federal law</a:t>
            </a:r>
          </a:p>
          <a:p>
            <a:r>
              <a:rPr lang="en-US" sz="2800" dirty="0"/>
              <a:t>State and federal lawsuits</a:t>
            </a:r>
          </a:p>
          <a:p>
            <a:r>
              <a:rPr lang="en-US" sz="2800" dirty="0"/>
              <a:t>Personal liability</a:t>
            </a:r>
          </a:p>
        </p:txBody>
      </p:sp>
    </p:spTree>
  </p:cSld>
  <p:clrMapOvr>
    <a:masterClrMapping/>
  </p:clrMapOvr>
  <p:transition spd="med" advClick="0" advTm="5000">
    <p:cover dir="l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 Few Tips…</a:t>
            </a:r>
          </a:p>
        </p:txBody>
      </p:sp>
      <p:sp>
        <p:nvSpPr>
          <p:cNvPr id="3" name="TextBox 2"/>
          <p:cNvSpPr txBox="1"/>
          <p:nvPr/>
        </p:nvSpPr>
        <p:spPr>
          <a:xfrm>
            <a:off x="533401" y="1607234"/>
            <a:ext cx="6423912" cy="5355312"/>
          </a:xfrm>
          <a:prstGeom prst="rect">
            <a:avLst/>
          </a:prstGeom>
          <a:noFill/>
        </p:spPr>
        <p:txBody>
          <a:bodyPr wrap="square" rtlCol="0">
            <a:spAutoFit/>
          </a:bodyPr>
          <a:lstStyle/>
          <a:p>
            <a:pPr marL="285750" indent="-285750">
              <a:buClr>
                <a:schemeClr val="accent1"/>
              </a:buClr>
              <a:buFont typeface="Wingdings" panose="05000000000000000000" pitchFamily="2" charset="2"/>
              <a:buChar char="Ø"/>
            </a:pPr>
            <a:r>
              <a:rPr lang="en-US" dirty="0"/>
              <a:t>Plan arrangements for extended time on exam accommodation ahead of the test date.</a:t>
            </a:r>
          </a:p>
          <a:p>
            <a:pPr marL="285750" indent="-285750">
              <a:buClr>
                <a:schemeClr val="accent1"/>
              </a:buClr>
              <a:buFont typeface="Wingdings" panose="05000000000000000000" pitchFamily="2" charset="2"/>
              <a:buChar char="Ø"/>
            </a:pPr>
            <a:r>
              <a:rPr lang="en-US" dirty="0"/>
              <a:t>If you prefer that the student take the test with testing center staff, disability services staff should be contacted regarding scheduling an appointment.</a:t>
            </a:r>
          </a:p>
          <a:p>
            <a:pPr marL="285750" indent="-285750">
              <a:buClr>
                <a:schemeClr val="accent1"/>
              </a:buClr>
              <a:buFont typeface="Wingdings" panose="05000000000000000000" pitchFamily="2" charset="2"/>
              <a:buChar char="Ø"/>
            </a:pPr>
            <a:r>
              <a:rPr lang="en-US" dirty="0"/>
              <a:t>When a reader or scribe accommodation is in place for exams, disability services staff should be contacted to schedule an appointment based on availability of the reader/scribe. Reader software may also be used.</a:t>
            </a:r>
          </a:p>
          <a:p>
            <a:pPr marL="285750" indent="-285750">
              <a:buClr>
                <a:schemeClr val="accent1"/>
              </a:buClr>
              <a:buFont typeface="Wingdings" panose="05000000000000000000" pitchFamily="2" charset="2"/>
              <a:buChar char="Ø"/>
            </a:pPr>
            <a:r>
              <a:rPr lang="en-US" dirty="0"/>
              <a:t>Please provide all exam materials, including proctoring instructions, to testing services staff when making arrangements to use the testing center.</a:t>
            </a:r>
          </a:p>
          <a:p>
            <a:pPr marL="285750" indent="-285750">
              <a:buClr>
                <a:schemeClr val="accent1"/>
              </a:buClr>
              <a:buFont typeface="Wingdings" panose="05000000000000000000" pitchFamily="2" charset="2"/>
              <a:buChar char="Ø"/>
            </a:pPr>
            <a:r>
              <a:rPr lang="en-US" dirty="0">
                <a:solidFill>
                  <a:srgbClr val="C00000"/>
                </a:solidFill>
              </a:rPr>
              <a:t>Encourage the student to take an active role in arrangements for accommodations. </a:t>
            </a:r>
            <a:r>
              <a:rPr lang="en-US" dirty="0"/>
              <a:t>The instructor plays an important part in the process and the student should be vested in the accommodation plan as well.</a:t>
            </a:r>
          </a:p>
          <a:p>
            <a:endParaRPr lang="en-US" dirty="0"/>
          </a:p>
          <a:p>
            <a:pPr marL="285750" indent="-285750">
              <a:buFont typeface="Wingdings" panose="05000000000000000000" pitchFamily="2" charset="2"/>
              <a:buChar char="Ø"/>
            </a:pPr>
            <a:endParaRPr lang="en-US" dirty="0"/>
          </a:p>
          <a:p>
            <a:pPr marL="285750" indent="-285750">
              <a:buFont typeface="Wingdings" panose="05000000000000000000" pitchFamily="2" charset="2"/>
              <a:buChar char="Ø"/>
            </a:pPr>
            <a:endParaRPr lang="en-US" dirty="0"/>
          </a:p>
        </p:txBody>
      </p:sp>
    </p:spTree>
    <p:extLst>
      <p:ext uri="{BB962C8B-B14F-4D97-AF65-F5344CB8AC3E}">
        <p14:creationId xmlns:p14="http://schemas.microsoft.com/office/powerpoint/2010/main" val="30129433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t>Questions? </a:t>
            </a:r>
            <a:br>
              <a:rPr lang="en-US" dirty="0"/>
            </a:br>
            <a:r>
              <a:rPr lang="en-US" dirty="0"/>
              <a:t>We Are Here to Help!</a:t>
            </a:r>
          </a:p>
        </p:txBody>
      </p:sp>
      <p:sp>
        <p:nvSpPr>
          <p:cNvPr id="3" name="Content Placeholder 2"/>
          <p:cNvSpPr>
            <a:spLocks noGrp="1"/>
          </p:cNvSpPr>
          <p:nvPr>
            <p:ph idx="1"/>
          </p:nvPr>
        </p:nvSpPr>
        <p:spPr>
          <a:xfrm>
            <a:off x="609599" y="2160590"/>
            <a:ext cx="6347714" cy="4316410"/>
          </a:xfrm>
        </p:spPr>
        <p:txBody>
          <a:bodyPr>
            <a:noAutofit/>
          </a:bodyPr>
          <a:lstStyle/>
          <a:p>
            <a:pPr marL="0" indent="0" algn="ctr">
              <a:buNone/>
            </a:pPr>
            <a:r>
              <a:rPr lang="en-US" dirty="0">
                <a:latin typeface="Arial" panose="020B0604020202020204" pitchFamily="34" charset="0"/>
                <a:cs typeface="Arial" panose="020B0604020202020204" pitchFamily="34" charset="0"/>
                <a:hlinkClick r:id="rId2"/>
              </a:rPr>
              <a:t>disabilityservices@mscc.edu</a:t>
            </a:r>
            <a:r>
              <a:rPr lang="en-US" dirty="0">
                <a:latin typeface="Arial" panose="020B0604020202020204" pitchFamily="34" charset="0"/>
                <a:cs typeface="Arial" panose="020B0604020202020204" pitchFamily="34" charset="0"/>
              </a:rPr>
              <a:t> </a:t>
            </a:r>
          </a:p>
          <a:p>
            <a:pPr marL="0" indent="0" algn="ctr">
              <a:buNone/>
            </a:pPr>
            <a:endParaRPr lang="en-US" dirty="0">
              <a:latin typeface="Arial" panose="020B0604020202020204" pitchFamily="34" charset="0"/>
              <a:cs typeface="Arial" panose="020B0604020202020204" pitchFamily="34" charset="0"/>
            </a:endParaRPr>
          </a:p>
          <a:p>
            <a:pPr marL="0" indent="0" algn="ctr">
              <a:buNone/>
            </a:pPr>
            <a:r>
              <a:rPr lang="en-US" dirty="0">
                <a:latin typeface="Arial" panose="020B0604020202020204" pitchFamily="34" charset="0"/>
                <a:cs typeface="Arial" panose="020B0604020202020204" pitchFamily="34" charset="0"/>
              </a:rPr>
              <a:t>Belinda Champion</a:t>
            </a:r>
          </a:p>
          <a:p>
            <a:pPr marL="0" indent="0" algn="ctr">
              <a:buNone/>
            </a:pPr>
            <a:r>
              <a:rPr lang="en-US" dirty="0">
                <a:latin typeface="Arial" panose="020B0604020202020204" pitchFamily="34" charset="0"/>
                <a:cs typeface="Arial" panose="020B0604020202020204" pitchFamily="34" charset="0"/>
              </a:rPr>
              <a:t>  931-393-1765</a:t>
            </a:r>
          </a:p>
          <a:p>
            <a:pPr marL="0" indent="0" algn="ctr">
              <a:buNone/>
            </a:pPr>
            <a:r>
              <a:rPr lang="en-US" dirty="0">
                <a:latin typeface="Arial" panose="020B0604020202020204" pitchFamily="34" charset="0"/>
                <a:cs typeface="Arial" panose="020B0604020202020204" pitchFamily="34" charset="0"/>
                <a:hlinkClick r:id="rId3"/>
              </a:rPr>
              <a:t>bchampion@mscc.edu</a:t>
            </a:r>
            <a:endParaRPr lang="en-US" dirty="0">
              <a:latin typeface="Arial" panose="020B0604020202020204" pitchFamily="34" charset="0"/>
              <a:cs typeface="Arial" panose="020B0604020202020204" pitchFamily="34" charset="0"/>
            </a:endParaRPr>
          </a:p>
          <a:p>
            <a:pPr marL="0" indent="0" algn="ctr">
              <a:buNone/>
            </a:pPr>
            <a:r>
              <a:rPr lang="en-US" dirty="0">
                <a:latin typeface="Arial" panose="020B0604020202020204" pitchFamily="34" charset="0"/>
                <a:cs typeface="Arial" panose="020B0604020202020204" pitchFamily="34" charset="0"/>
              </a:rPr>
              <a:t>Serving students at the Moore County, McMinnville and Fayetteville campuses</a:t>
            </a:r>
          </a:p>
          <a:p>
            <a:pPr marL="0" indent="0" algn="ctr">
              <a:buNone/>
            </a:pPr>
            <a:r>
              <a:rPr lang="en-US" dirty="0">
                <a:latin typeface="Arial" panose="020B0604020202020204" pitchFamily="34" charset="0"/>
                <a:cs typeface="Arial" panose="020B0604020202020204" pitchFamily="34" charset="0"/>
              </a:rPr>
              <a:t>Yeulanda Pierce-Beverly</a:t>
            </a:r>
          </a:p>
          <a:p>
            <a:pPr marL="0" indent="0" algn="ctr">
              <a:buNone/>
            </a:pPr>
            <a:r>
              <a:rPr lang="en-US" dirty="0">
                <a:latin typeface="Arial" panose="020B0604020202020204" pitchFamily="34" charset="0"/>
                <a:cs typeface="Arial" panose="020B0604020202020204" pitchFamily="34" charset="0"/>
              </a:rPr>
              <a:t>  615-220-7857</a:t>
            </a:r>
          </a:p>
          <a:p>
            <a:pPr marL="0" indent="0" algn="ctr">
              <a:buNone/>
            </a:pPr>
            <a:r>
              <a:rPr lang="en-US" dirty="0">
                <a:latin typeface="Arial" panose="020B0604020202020204" pitchFamily="34" charset="0"/>
                <a:cs typeface="Arial" panose="020B0604020202020204" pitchFamily="34" charset="0"/>
                <a:hlinkClick r:id="rId4"/>
              </a:rPr>
              <a:t>ypierce@mscc.edu</a:t>
            </a:r>
            <a:endParaRPr lang="en-US" dirty="0">
              <a:latin typeface="Arial" panose="020B0604020202020204" pitchFamily="34" charset="0"/>
              <a:cs typeface="Arial" panose="020B0604020202020204" pitchFamily="34" charset="0"/>
            </a:endParaRPr>
          </a:p>
          <a:p>
            <a:pPr marL="0" indent="0" algn="ctr">
              <a:buNone/>
            </a:pPr>
            <a:r>
              <a:rPr lang="en-US" dirty="0">
                <a:latin typeface="Arial" panose="020B0604020202020204" pitchFamily="34" charset="0"/>
                <a:cs typeface="Arial" panose="020B0604020202020204" pitchFamily="34" charset="0"/>
              </a:rPr>
              <a:t>Serving students at the Smyrna campus</a:t>
            </a:r>
          </a:p>
          <a:p>
            <a:pPr marL="0" indent="0" algn="ctr">
              <a:buNone/>
            </a:pPr>
            <a:r>
              <a:rPr lang="en-US" dirty="0">
                <a:latin typeface="Arial" panose="020B0604020202020204" pitchFamily="34" charset="0"/>
                <a:cs typeface="Arial" panose="020B0604020202020204" pitchFamily="34" charset="0"/>
                <a:hlinkClick r:id="rId5"/>
              </a:rPr>
              <a:t>https://www.motlow.edu/students/disability/index.html</a:t>
            </a:r>
            <a:r>
              <a:rPr lang="en-US" dirty="0">
                <a:latin typeface="Arial" panose="020B0604020202020204" pitchFamily="34" charset="0"/>
                <a:cs typeface="Arial" panose="020B0604020202020204" pitchFamily="34" charset="0"/>
              </a:rPr>
              <a:t> </a:t>
            </a:r>
          </a:p>
        </p:txBody>
      </p:sp>
    </p:spTree>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1408</TotalTime>
  <Words>871</Words>
  <Application>Microsoft Office PowerPoint</Application>
  <PresentationFormat>On-screen Show (4:3)</PresentationFormat>
  <Paragraphs>66</Paragraphs>
  <Slides>9</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Trebuchet MS</vt:lpstr>
      <vt:lpstr>Wingdings</vt:lpstr>
      <vt:lpstr>Wingdings 3</vt:lpstr>
      <vt:lpstr>Facet</vt:lpstr>
      <vt:lpstr>Disability Services at Motlow State Community College</vt:lpstr>
      <vt:lpstr>Procedures </vt:lpstr>
      <vt:lpstr>Best Practices </vt:lpstr>
      <vt:lpstr>Accommodation Process</vt:lpstr>
      <vt:lpstr>Confidentiality</vt:lpstr>
      <vt:lpstr>Common Mistakes </vt:lpstr>
      <vt:lpstr>The Consequences of Failing to Follow Laws and Policies</vt:lpstr>
      <vt:lpstr>A Few Tips…</vt:lpstr>
      <vt:lpstr>Questions?  We Are Here to Help!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STUDENTS WITH DISABILITIES</dc:title>
  <dc:creator>rburden</dc:creator>
  <cp:lastModifiedBy>Belinda Champion</cp:lastModifiedBy>
  <cp:revision>127</cp:revision>
  <dcterms:created xsi:type="dcterms:W3CDTF">2010-02-10T16:49:51Z</dcterms:created>
  <dcterms:modified xsi:type="dcterms:W3CDTF">2022-07-25T14:59:50Z</dcterms:modified>
</cp:coreProperties>
</file>