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28" r:id="rId1"/>
  </p:sldMasterIdLst>
  <p:notesMasterIdLst>
    <p:notesMasterId r:id="rId20"/>
  </p:notesMasterIdLst>
  <p:sldIdLst>
    <p:sldId id="256" r:id="rId2"/>
    <p:sldId id="257" r:id="rId3"/>
    <p:sldId id="272" r:id="rId4"/>
    <p:sldId id="267" r:id="rId5"/>
    <p:sldId id="258" r:id="rId6"/>
    <p:sldId id="268" r:id="rId7"/>
    <p:sldId id="269" r:id="rId8"/>
    <p:sldId id="270" r:id="rId9"/>
    <p:sldId id="271" r:id="rId10"/>
    <p:sldId id="259" r:id="rId11"/>
    <p:sldId id="260" r:id="rId12"/>
    <p:sldId id="261" r:id="rId13"/>
    <p:sldId id="262" r:id="rId14"/>
    <p:sldId id="263" r:id="rId15"/>
    <p:sldId id="264" r:id="rId16"/>
    <p:sldId id="265" r:id="rId17"/>
    <p:sldId id="266" r:id="rId18"/>
    <p:sldId id="274" r:id="rId19"/>
  </p:sldIdLst>
  <p:sldSz cx="9144000" cy="6858000" type="screen4x3"/>
  <p:notesSz cx="6858000" cy="9144000"/>
  <p:defaultTextStyle>
    <a:defPPr>
      <a:defRPr lang="en-US"/>
    </a:defPPr>
    <a:lvl1pPr algn="l" rtl="0" eaLnBrk="0" fontAlgn="base" hangingPunct="0">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1pPr>
    <a:lvl2pPr marL="457200" algn="l" rtl="0" eaLnBrk="0" fontAlgn="base" hangingPunct="0">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2pPr>
    <a:lvl3pPr marL="914400" algn="l" rtl="0" eaLnBrk="0" fontAlgn="base" hangingPunct="0">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3pPr>
    <a:lvl4pPr marL="1371600" algn="l" rtl="0" eaLnBrk="0" fontAlgn="base" hangingPunct="0">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4pPr>
    <a:lvl5pPr marL="1828800" algn="l" rtl="0" eaLnBrk="0" fontAlgn="base" hangingPunct="0">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5pPr>
    <a:lvl6pPr marL="22860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6pPr>
    <a:lvl7pPr marL="27432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7pPr>
    <a:lvl8pPr marL="32004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8pPr>
    <a:lvl9pPr marL="36576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7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8E672FC1-70EE-420D-87C4-654353F658BA}" type="datetimeFigureOut">
              <a:rPr lang="en-US"/>
              <a:pPr>
                <a:defRPr/>
              </a:pPr>
              <a:t>8/8/2018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47288099-026C-42EF-9967-266A08B05C12}" type="slidenum">
              <a:rPr lang="en-US"/>
              <a:pPr>
                <a:defRPr/>
              </a:pPr>
              <a:t>‹#›</a:t>
            </a:fld>
            <a:endParaRPr lang="en-US"/>
          </a:p>
        </p:txBody>
      </p:sp>
    </p:spTree>
    <p:extLst>
      <p:ext uri="{BB962C8B-B14F-4D97-AF65-F5344CB8AC3E}">
        <p14:creationId xmlns:p14="http://schemas.microsoft.com/office/powerpoint/2010/main" val="21780571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4200">
                <a:solidFill>
                  <a:srgbClr val="000000"/>
                </a:solidFill>
                <a:latin typeface="Gill Sans" charset="0"/>
                <a:ea typeface="ヒラギノ角ゴ ProN W3" charset="0"/>
                <a:cs typeface="ヒラギノ角ゴ ProN W3" charset="0"/>
                <a:sym typeface="Gill Sans" charset="0"/>
              </a:defRPr>
            </a:lvl1pPr>
            <a:lvl2pPr marL="742950" indent="-285750">
              <a:defRPr sz="4200">
                <a:solidFill>
                  <a:srgbClr val="000000"/>
                </a:solidFill>
                <a:latin typeface="Gill Sans" charset="0"/>
                <a:ea typeface="ヒラギノ角ゴ ProN W3" charset="0"/>
                <a:cs typeface="ヒラギノ角ゴ ProN W3" charset="0"/>
                <a:sym typeface="Gill Sans" charset="0"/>
              </a:defRPr>
            </a:lvl2pPr>
            <a:lvl3pPr marL="1143000" indent="-228600">
              <a:defRPr sz="4200">
                <a:solidFill>
                  <a:srgbClr val="000000"/>
                </a:solidFill>
                <a:latin typeface="Gill Sans" charset="0"/>
                <a:ea typeface="ヒラギノ角ゴ ProN W3" charset="0"/>
                <a:cs typeface="ヒラギノ角ゴ ProN W3" charset="0"/>
                <a:sym typeface="Gill Sans" charset="0"/>
              </a:defRPr>
            </a:lvl3pPr>
            <a:lvl4pPr marL="1600200" indent="-228600">
              <a:defRPr sz="4200">
                <a:solidFill>
                  <a:srgbClr val="000000"/>
                </a:solidFill>
                <a:latin typeface="Gill Sans" charset="0"/>
                <a:ea typeface="ヒラギノ角ゴ ProN W3" charset="0"/>
                <a:cs typeface="ヒラギノ角ゴ ProN W3" charset="0"/>
                <a:sym typeface="Gill Sans" charset="0"/>
              </a:defRPr>
            </a:lvl4pPr>
            <a:lvl5pPr marL="2057400" indent="-228600">
              <a:defRPr sz="4200">
                <a:solidFill>
                  <a:srgbClr val="000000"/>
                </a:solidFill>
                <a:latin typeface="Gill Sans" charset="0"/>
                <a:ea typeface="ヒラギノ角ゴ ProN W3" charset="0"/>
                <a:cs typeface="ヒラギノ角ゴ ProN W3" charset="0"/>
                <a:sym typeface="Gill Sans" charset="0"/>
              </a:defRPr>
            </a:lvl5pPr>
            <a:lvl6pPr marL="2514600" indent="-228600"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6pPr>
            <a:lvl7pPr marL="2971800" indent="-228600"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7pPr>
            <a:lvl8pPr marL="3429000" indent="-228600"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8pPr>
            <a:lvl9pPr marL="3886200" indent="-228600"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9pPr>
          </a:lstStyle>
          <a:p>
            <a:fld id="{14D58705-5C5B-4662-B630-6EF894BEE59D}" type="slidenum">
              <a:rPr lang="en-US" altLang="en-US" sz="1200" smtClean="0"/>
              <a:pPr/>
              <a:t>13</a:t>
            </a:fld>
            <a:endParaRPr lang="en-US" altLang="en-US" sz="1200" smtClean="0"/>
          </a:p>
        </p:txBody>
      </p:sp>
    </p:spTree>
    <p:extLst>
      <p:ext uri="{BB962C8B-B14F-4D97-AF65-F5344CB8AC3E}">
        <p14:creationId xmlns:p14="http://schemas.microsoft.com/office/powerpoint/2010/main" val="2809053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p:cNvGrpSpPr>
            <a:grpSpLocks/>
          </p:cNvGrpSpPr>
          <p:nvPr/>
        </p:nvGrpSpPr>
        <p:grpSpPr bwMode="auto">
          <a:xfrm>
            <a:off x="-7938" y="-7938"/>
            <a:ext cx="9169401" cy="6873876"/>
            <a:chOff x="-8466" y="-8468"/>
            <a:chExt cx="9169804" cy="6874935"/>
          </a:xfrm>
        </p:grpSpPr>
        <p:cxnSp>
          <p:nvCxnSpPr>
            <p:cNvPr id="5" name="Straight Connector 4"/>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6"/>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Date Placeholder 3"/>
          <p:cNvSpPr>
            <a:spLocks noGrp="1"/>
          </p:cNvSpPr>
          <p:nvPr>
            <p:ph type="dt" sz="half" idx="10"/>
          </p:nvPr>
        </p:nvSpPr>
        <p:spPr/>
        <p:txBody>
          <a:bodyPr/>
          <a:lstStyle>
            <a:lvl1pPr>
              <a:defRPr/>
            </a:lvl1pPr>
          </a:lstStyle>
          <a:p>
            <a:pPr>
              <a:defRPr/>
            </a:pPr>
            <a:fld id="{CE4897C7-A900-4C5C-81FA-4BE313D1405C}" type="datetimeFigureOut">
              <a:rPr lang="en-US"/>
              <a:pPr>
                <a:defRPr/>
              </a:pPr>
              <a:t>8/8/2018</a:t>
            </a:fld>
            <a:endParaRPr lang="en-US"/>
          </a:p>
        </p:txBody>
      </p:sp>
      <p:sp>
        <p:nvSpPr>
          <p:cNvPr id="16" name="Footer Placeholder 4"/>
          <p:cNvSpPr>
            <a:spLocks noGrp="1"/>
          </p:cNvSpPr>
          <p:nvPr>
            <p:ph type="ftr" sz="quarter" idx="11"/>
          </p:nvPr>
        </p:nvSpPr>
        <p:spPr/>
        <p:txBody>
          <a:bodyPr/>
          <a:lstStyle>
            <a:lvl1pPr>
              <a:defRPr/>
            </a:lvl1pPr>
          </a:lstStyle>
          <a:p>
            <a:pPr>
              <a:defRPr/>
            </a:pPr>
            <a:endParaRPr lang="en-US"/>
          </a:p>
        </p:txBody>
      </p:sp>
      <p:sp>
        <p:nvSpPr>
          <p:cNvPr id="17" name="Slide Number Placeholder 5"/>
          <p:cNvSpPr>
            <a:spLocks noGrp="1"/>
          </p:cNvSpPr>
          <p:nvPr>
            <p:ph type="sldNum" sz="quarter" idx="12"/>
          </p:nvPr>
        </p:nvSpPr>
        <p:spPr/>
        <p:txBody>
          <a:bodyPr/>
          <a:lstStyle>
            <a:lvl1pPr>
              <a:defRPr/>
            </a:lvl1pPr>
          </a:lstStyle>
          <a:p>
            <a:pPr>
              <a:defRPr/>
            </a:pPr>
            <a:fld id="{97725323-24BD-442A-A425-7D6502A4E193}" type="slidenum">
              <a:rPr lang="en-US"/>
              <a:pPr>
                <a:defRPr/>
              </a:pPr>
              <a:t>‹#›</a:t>
            </a:fld>
            <a:endParaRPr lang="en-US"/>
          </a:p>
        </p:txBody>
      </p:sp>
    </p:spTree>
    <p:extLst>
      <p:ext uri="{BB962C8B-B14F-4D97-AF65-F5344CB8AC3E}">
        <p14:creationId xmlns:p14="http://schemas.microsoft.com/office/powerpoint/2010/main" val="869140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87F39A9-C561-4BC8-A4B6-5C06F3A3B5D0}" type="datetimeFigureOut">
              <a:rPr lang="en-US"/>
              <a:pPr>
                <a:defRPr/>
              </a:pPr>
              <a:t>8/8/2018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5D244BE-B120-4990-ACB9-9396B35582E3}" type="slidenum">
              <a:rPr lang="en-US"/>
              <a:pPr>
                <a:defRPr/>
              </a:pPr>
              <a:t>‹#›</a:t>
            </a:fld>
            <a:endParaRPr lang="en-US"/>
          </a:p>
        </p:txBody>
      </p:sp>
    </p:spTree>
    <p:extLst>
      <p:ext uri="{BB962C8B-B14F-4D97-AF65-F5344CB8AC3E}">
        <p14:creationId xmlns:p14="http://schemas.microsoft.com/office/powerpoint/2010/main" val="2902288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a:defRPr sz="4200">
                <a:solidFill>
                  <a:srgbClr val="000000"/>
                </a:solidFill>
                <a:latin typeface="Gill Sans" charset="0"/>
                <a:ea typeface="ヒラギノ角ゴ ProN W3" charset="0"/>
                <a:cs typeface="ヒラギノ角ゴ ProN W3" charset="0"/>
                <a:sym typeface="Gill Sans" charset="0"/>
              </a:defRPr>
            </a:lvl1pPr>
            <a:lvl2pPr marL="742950" indent="-285750" algn="ctr">
              <a:defRPr sz="4200">
                <a:solidFill>
                  <a:srgbClr val="000000"/>
                </a:solidFill>
                <a:latin typeface="Gill Sans" charset="0"/>
                <a:ea typeface="ヒラギノ角ゴ ProN W3" charset="0"/>
                <a:cs typeface="ヒラギノ角ゴ ProN W3" charset="0"/>
                <a:sym typeface="Gill Sans" charset="0"/>
              </a:defRPr>
            </a:lvl2pPr>
            <a:lvl3pPr marL="1143000" indent="-228600" algn="ctr">
              <a:defRPr sz="4200">
                <a:solidFill>
                  <a:srgbClr val="000000"/>
                </a:solidFill>
                <a:latin typeface="Gill Sans" charset="0"/>
                <a:ea typeface="ヒラギノ角ゴ ProN W3" charset="0"/>
                <a:cs typeface="ヒラギノ角ゴ ProN W3" charset="0"/>
                <a:sym typeface="Gill Sans" charset="0"/>
              </a:defRPr>
            </a:lvl3pPr>
            <a:lvl4pPr marL="1600200" indent="-228600" algn="ctr">
              <a:defRPr sz="4200">
                <a:solidFill>
                  <a:srgbClr val="000000"/>
                </a:solidFill>
                <a:latin typeface="Gill Sans" charset="0"/>
                <a:ea typeface="ヒラギノ角ゴ ProN W3" charset="0"/>
                <a:cs typeface="ヒラギノ角ゴ ProN W3" charset="0"/>
                <a:sym typeface="Gill Sans" charset="0"/>
              </a:defRPr>
            </a:lvl4pPr>
            <a:lvl5pPr marL="2057400" indent="-228600" algn="ctr">
              <a:defRPr sz="42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9pPr>
          </a:lstStyle>
          <a:p>
            <a:pPr eaLnBrk="1" hangingPunct="1">
              <a:defRPr/>
            </a:pPr>
            <a:r>
              <a:rPr lang="en-US" altLang="en-US" sz="8000" smtClean="0">
                <a:solidFill>
                  <a:srgbClr val="C0E474"/>
                </a:solidFill>
                <a:latin typeface="Arial" panose="020B0604020202020204" pitchFamily="34" charset="0"/>
              </a:rPr>
              <a:t>“</a:t>
            </a:r>
          </a:p>
        </p:txBody>
      </p:sp>
      <p:sp>
        <p:nvSpPr>
          <p:cNvPr id="6" name="TextBox 5"/>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a:defRPr sz="4200">
                <a:solidFill>
                  <a:srgbClr val="000000"/>
                </a:solidFill>
                <a:latin typeface="Gill Sans" charset="0"/>
                <a:ea typeface="ヒラギノ角ゴ ProN W3" charset="0"/>
                <a:cs typeface="ヒラギノ角ゴ ProN W3" charset="0"/>
                <a:sym typeface="Gill Sans" charset="0"/>
              </a:defRPr>
            </a:lvl1pPr>
            <a:lvl2pPr marL="742950" indent="-285750" algn="ctr">
              <a:defRPr sz="4200">
                <a:solidFill>
                  <a:srgbClr val="000000"/>
                </a:solidFill>
                <a:latin typeface="Gill Sans" charset="0"/>
                <a:ea typeface="ヒラギノ角ゴ ProN W3" charset="0"/>
                <a:cs typeface="ヒラギノ角ゴ ProN W3" charset="0"/>
                <a:sym typeface="Gill Sans" charset="0"/>
              </a:defRPr>
            </a:lvl2pPr>
            <a:lvl3pPr marL="1143000" indent="-228600" algn="ctr">
              <a:defRPr sz="4200">
                <a:solidFill>
                  <a:srgbClr val="000000"/>
                </a:solidFill>
                <a:latin typeface="Gill Sans" charset="0"/>
                <a:ea typeface="ヒラギノ角ゴ ProN W3" charset="0"/>
                <a:cs typeface="ヒラギノ角ゴ ProN W3" charset="0"/>
                <a:sym typeface="Gill Sans" charset="0"/>
              </a:defRPr>
            </a:lvl3pPr>
            <a:lvl4pPr marL="1600200" indent="-228600" algn="ctr">
              <a:defRPr sz="4200">
                <a:solidFill>
                  <a:srgbClr val="000000"/>
                </a:solidFill>
                <a:latin typeface="Gill Sans" charset="0"/>
                <a:ea typeface="ヒラギノ角ゴ ProN W3" charset="0"/>
                <a:cs typeface="ヒラギノ角ゴ ProN W3" charset="0"/>
                <a:sym typeface="Gill Sans" charset="0"/>
              </a:defRPr>
            </a:lvl4pPr>
            <a:lvl5pPr marL="2057400" indent="-228600" algn="ctr">
              <a:defRPr sz="42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9pPr>
          </a:lstStyle>
          <a:p>
            <a:pPr eaLnBrk="1" hangingPunct="1">
              <a:defRPr/>
            </a:pPr>
            <a:r>
              <a:rPr lang="en-US" altLang="en-US" sz="8000" smtClean="0">
                <a:solidFill>
                  <a:srgbClr val="C0E474"/>
                </a:solidFill>
                <a:latin typeface="Arial" panose="020B0604020202020204" pitchFamily="34" charset="0"/>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4"/>
          </p:nvPr>
        </p:nvSpPr>
        <p:spPr/>
        <p:txBody>
          <a:bodyPr/>
          <a:lstStyle>
            <a:lvl1pPr>
              <a:defRPr/>
            </a:lvl1pPr>
          </a:lstStyle>
          <a:p>
            <a:pPr>
              <a:defRPr/>
            </a:pPr>
            <a:fld id="{7245575B-222E-4D04-96C5-0504F140A8CA}" type="datetimeFigureOut">
              <a:rPr lang="en-US"/>
              <a:pPr>
                <a:defRPr/>
              </a:pPr>
              <a:t>8/8/2018</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C7B5C51B-3BC9-4F83-9019-A1E27310E6BA}" type="slidenum">
              <a:rPr lang="en-US"/>
              <a:pPr>
                <a:defRPr/>
              </a:pPr>
              <a:t>‹#›</a:t>
            </a:fld>
            <a:endParaRPr lang="en-US"/>
          </a:p>
        </p:txBody>
      </p:sp>
    </p:spTree>
    <p:extLst>
      <p:ext uri="{BB962C8B-B14F-4D97-AF65-F5344CB8AC3E}">
        <p14:creationId xmlns:p14="http://schemas.microsoft.com/office/powerpoint/2010/main" val="36046190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9833A4F-4C24-44F9-86F4-9FA860A4B7CE}" type="datetimeFigureOut">
              <a:rPr lang="en-US"/>
              <a:pPr>
                <a:defRPr/>
              </a:pPr>
              <a:t>8/8/2018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32B8999-BDB4-42FB-AD6A-DA80A88F8F7C}" type="slidenum">
              <a:rPr lang="en-US"/>
              <a:pPr>
                <a:defRPr/>
              </a:pPr>
              <a:t>‹#›</a:t>
            </a:fld>
            <a:endParaRPr lang="en-US"/>
          </a:p>
        </p:txBody>
      </p:sp>
    </p:spTree>
    <p:extLst>
      <p:ext uri="{BB962C8B-B14F-4D97-AF65-F5344CB8AC3E}">
        <p14:creationId xmlns:p14="http://schemas.microsoft.com/office/powerpoint/2010/main" val="2042127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a:defRPr sz="4200">
                <a:solidFill>
                  <a:srgbClr val="000000"/>
                </a:solidFill>
                <a:latin typeface="Gill Sans" charset="0"/>
                <a:ea typeface="ヒラギノ角ゴ ProN W3" charset="0"/>
                <a:cs typeface="ヒラギノ角ゴ ProN W3" charset="0"/>
                <a:sym typeface="Gill Sans" charset="0"/>
              </a:defRPr>
            </a:lvl1pPr>
            <a:lvl2pPr marL="742950" indent="-285750" algn="ctr">
              <a:defRPr sz="4200">
                <a:solidFill>
                  <a:srgbClr val="000000"/>
                </a:solidFill>
                <a:latin typeface="Gill Sans" charset="0"/>
                <a:ea typeface="ヒラギノ角ゴ ProN W3" charset="0"/>
                <a:cs typeface="ヒラギノ角ゴ ProN W3" charset="0"/>
                <a:sym typeface="Gill Sans" charset="0"/>
              </a:defRPr>
            </a:lvl2pPr>
            <a:lvl3pPr marL="1143000" indent="-228600" algn="ctr">
              <a:defRPr sz="4200">
                <a:solidFill>
                  <a:srgbClr val="000000"/>
                </a:solidFill>
                <a:latin typeface="Gill Sans" charset="0"/>
                <a:ea typeface="ヒラギノ角ゴ ProN W3" charset="0"/>
                <a:cs typeface="ヒラギノ角ゴ ProN W3" charset="0"/>
                <a:sym typeface="Gill Sans" charset="0"/>
              </a:defRPr>
            </a:lvl3pPr>
            <a:lvl4pPr marL="1600200" indent="-228600" algn="ctr">
              <a:defRPr sz="4200">
                <a:solidFill>
                  <a:srgbClr val="000000"/>
                </a:solidFill>
                <a:latin typeface="Gill Sans" charset="0"/>
                <a:ea typeface="ヒラギノ角ゴ ProN W3" charset="0"/>
                <a:cs typeface="ヒラギノ角ゴ ProN W3" charset="0"/>
                <a:sym typeface="Gill Sans" charset="0"/>
              </a:defRPr>
            </a:lvl4pPr>
            <a:lvl5pPr marL="2057400" indent="-228600" algn="ctr">
              <a:defRPr sz="42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9pPr>
          </a:lstStyle>
          <a:p>
            <a:pPr eaLnBrk="1" hangingPunct="1">
              <a:defRPr/>
            </a:pPr>
            <a:r>
              <a:rPr lang="en-US" altLang="en-US" sz="8000" smtClean="0">
                <a:solidFill>
                  <a:srgbClr val="C0E474"/>
                </a:solidFill>
                <a:latin typeface="Arial" panose="020B0604020202020204" pitchFamily="34" charset="0"/>
              </a:rPr>
              <a:t>“</a:t>
            </a:r>
          </a:p>
        </p:txBody>
      </p:sp>
      <p:sp>
        <p:nvSpPr>
          <p:cNvPr id="6" name="TextBox 5"/>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a:defRPr sz="4200">
                <a:solidFill>
                  <a:srgbClr val="000000"/>
                </a:solidFill>
                <a:latin typeface="Gill Sans" charset="0"/>
                <a:ea typeface="ヒラギノ角ゴ ProN W3" charset="0"/>
                <a:cs typeface="ヒラギノ角ゴ ProN W3" charset="0"/>
                <a:sym typeface="Gill Sans" charset="0"/>
              </a:defRPr>
            </a:lvl1pPr>
            <a:lvl2pPr marL="742950" indent="-285750" algn="ctr">
              <a:defRPr sz="4200">
                <a:solidFill>
                  <a:srgbClr val="000000"/>
                </a:solidFill>
                <a:latin typeface="Gill Sans" charset="0"/>
                <a:ea typeface="ヒラギノ角ゴ ProN W3" charset="0"/>
                <a:cs typeface="ヒラギノ角ゴ ProN W3" charset="0"/>
                <a:sym typeface="Gill Sans" charset="0"/>
              </a:defRPr>
            </a:lvl2pPr>
            <a:lvl3pPr marL="1143000" indent="-228600" algn="ctr">
              <a:defRPr sz="4200">
                <a:solidFill>
                  <a:srgbClr val="000000"/>
                </a:solidFill>
                <a:latin typeface="Gill Sans" charset="0"/>
                <a:ea typeface="ヒラギノ角ゴ ProN W3" charset="0"/>
                <a:cs typeface="ヒラギノ角ゴ ProN W3" charset="0"/>
                <a:sym typeface="Gill Sans" charset="0"/>
              </a:defRPr>
            </a:lvl3pPr>
            <a:lvl4pPr marL="1600200" indent="-228600" algn="ctr">
              <a:defRPr sz="4200">
                <a:solidFill>
                  <a:srgbClr val="000000"/>
                </a:solidFill>
                <a:latin typeface="Gill Sans" charset="0"/>
                <a:ea typeface="ヒラギノ角ゴ ProN W3" charset="0"/>
                <a:cs typeface="ヒラギノ角ゴ ProN W3" charset="0"/>
                <a:sym typeface="Gill Sans" charset="0"/>
              </a:defRPr>
            </a:lvl4pPr>
            <a:lvl5pPr marL="2057400" indent="-228600" algn="ctr">
              <a:defRPr sz="42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9pPr>
          </a:lstStyle>
          <a:p>
            <a:pPr eaLnBrk="1" hangingPunct="1">
              <a:defRPr/>
            </a:pPr>
            <a:r>
              <a:rPr lang="en-US" altLang="en-US" sz="8000" smtClean="0">
                <a:solidFill>
                  <a:srgbClr val="C0E474"/>
                </a:solidFill>
                <a:latin typeface="Arial" panose="020B0604020202020204" pitchFamily="34" charset="0"/>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4"/>
          </p:nvPr>
        </p:nvSpPr>
        <p:spPr/>
        <p:txBody>
          <a:bodyPr/>
          <a:lstStyle>
            <a:lvl1pPr>
              <a:defRPr/>
            </a:lvl1pPr>
          </a:lstStyle>
          <a:p>
            <a:pPr>
              <a:defRPr/>
            </a:pPr>
            <a:fld id="{30E42981-2BFE-43A2-A915-BA49C21AAB78}" type="datetimeFigureOut">
              <a:rPr lang="en-US"/>
              <a:pPr>
                <a:defRPr/>
              </a:pPr>
              <a:t>8/8/2018</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FE96E66C-6721-4E80-BBD0-E0920F8CB601}" type="slidenum">
              <a:rPr lang="en-US"/>
              <a:pPr>
                <a:defRPr/>
              </a:pPr>
              <a:t>‹#›</a:t>
            </a:fld>
            <a:endParaRPr lang="en-US"/>
          </a:p>
        </p:txBody>
      </p:sp>
    </p:spTree>
    <p:extLst>
      <p:ext uri="{BB962C8B-B14F-4D97-AF65-F5344CB8AC3E}">
        <p14:creationId xmlns:p14="http://schemas.microsoft.com/office/powerpoint/2010/main" val="16948577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4"/>
          </p:nvPr>
        </p:nvSpPr>
        <p:spPr/>
        <p:txBody>
          <a:bodyPr/>
          <a:lstStyle>
            <a:lvl1pPr>
              <a:defRPr/>
            </a:lvl1pPr>
          </a:lstStyle>
          <a:p>
            <a:pPr>
              <a:defRPr/>
            </a:pPr>
            <a:fld id="{7CA0949B-265E-4927-820D-5CAAF2CF8097}" type="datetimeFigureOut">
              <a:rPr lang="en-US"/>
              <a:pPr>
                <a:defRPr/>
              </a:pPr>
              <a:t>8/8/2018</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72333FA7-531A-49A3-B045-37BDC15B16DE}" type="slidenum">
              <a:rPr lang="en-US"/>
              <a:pPr>
                <a:defRPr/>
              </a:pPr>
              <a:t>‹#›</a:t>
            </a:fld>
            <a:endParaRPr lang="en-US"/>
          </a:p>
        </p:txBody>
      </p:sp>
    </p:spTree>
    <p:extLst>
      <p:ext uri="{BB962C8B-B14F-4D97-AF65-F5344CB8AC3E}">
        <p14:creationId xmlns:p14="http://schemas.microsoft.com/office/powerpoint/2010/main" val="3735520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2E60FF4E-2839-4EDA-9FAC-FB6B59059F33}" type="datetimeFigureOut">
              <a:rPr lang="en-US"/>
              <a:pPr>
                <a:defRPr/>
              </a:pPr>
              <a:t>8/8/2018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79D6878-B623-413B-8A17-2AE2DDBDB3AC}" type="slidenum">
              <a:rPr lang="en-US"/>
              <a:pPr>
                <a:defRPr/>
              </a:pPr>
              <a:t>‹#›</a:t>
            </a:fld>
            <a:endParaRPr lang="en-US"/>
          </a:p>
        </p:txBody>
      </p:sp>
    </p:spTree>
    <p:extLst>
      <p:ext uri="{BB962C8B-B14F-4D97-AF65-F5344CB8AC3E}">
        <p14:creationId xmlns:p14="http://schemas.microsoft.com/office/powerpoint/2010/main" val="3236340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83004C61-D39C-425F-A5E3-F3E0AD14F457}" type="datetimeFigureOut">
              <a:rPr lang="en-US"/>
              <a:pPr>
                <a:defRPr/>
              </a:pPr>
              <a:t>8/8/2018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F1A3992-7D52-4F09-9BBE-DF3FF44F2B9F}" type="slidenum">
              <a:rPr lang="en-US"/>
              <a:pPr>
                <a:defRPr/>
              </a:pPr>
              <a:t>‹#›</a:t>
            </a:fld>
            <a:endParaRPr lang="en-US"/>
          </a:p>
        </p:txBody>
      </p:sp>
    </p:spTree>
    <p:extLst>
      <p:ext uri="{BB962C8B-B14F-4D97-AF65-F5344CB8AC3E}">
        <p14:creationId xmlns:p14="http://schemas.microsoft.com/office/powerpoint/2010/main" val="1310243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B2CA5991-A79B-42C3-B35A-2290A9E728F8}" type="datetimeFigureOut">
              <a:rPr lang="en-US"/>
              <a:pPr>
                <a:defRPr/>
              </a:pPr>
              <a:t>8/8/2018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7B178EA-70B9-4D88-9C08-EC08490132A0}" type="slidenum">
              <a:rPr lang="en-US"/>
              <a:pPr>
                <a:defRPr/>
              </a:pPr>
              <a:t>‹#›</a:t>
            </a:fld>
            <a:endParaRPr lang="en-US"/>
          </a:p>
        </p:txBody>
      </p:sp>
    </p:spTree>
    <p:extLst>
      <p:ext uri="{BB962C8B-B14F-4D97-AF65-F5344CB8AC3E}">
        <p14:creationId xmlns:p14="http://schemas.microsoft.com/office/powerpoint/2010/main" val="2957617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A4D4804-A4E3-4ACA-A60C-EEA920DA493D}" type="datetimeFigureOut">
              <a:rPr lang="en-US"/>
              <a:pPr>
                <a:defRPr/>
              </a:pPr>
              <a:t>8/8/2018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8BC02F0-FCEE-40D2-AAF4-B8A17FAAE330}" type="slidenum">
              <a:rPr lang="en-US"/>
              <a:pPr>
                <a:defRPr/>
              </a:pPr>
              <a:t>‹#›</a:t>
            </a:fld>
            <a:endParaRPr lang="en-US"/>
          </a:p>
        </p:txBody>
      </p:sp>
    </p:spTree>
    <p:extLst>
      <p:ext uri="{BB962C8B-B14F-4D97-AF65-F5344CB8AC3E}">
        <p14:creationId xmlns:p14="http://schemas.microsoft.com/office/powerpoint/2010/main" val="3239339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16FFA612-FAF3-47B6-84A7-963803066BB2}" type="datetimeFigureOut">
              <a:rPr lang="en-US"/>
              <a:pPr>
                <a:defRPr/>
              </a:pPr>
              <a:t>8/8/2018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3A86395-0217-448D-823B-C22C3CC4575C}" type="slidenum">
              <a:rPr lang="en-US"/>
              <a:pPr>
                <a:defRPr/>
              </a:pPr>
              <a:t>‹#›</a:t>
            </a:fld>
            <a:endParaRPr lang="en-US"/>
          </a:p>
        </p:txBody>
      </p:sp>
    </p:spTree>
    <p:extLst>
      <p:ext uri="{BB962C8B-B14F-4D97-AF65-F5344CB8AC3E}">
        <p14:creationId xmlns:p14="http://schemas.microsoft.com/office/powerpoint/2010/main" val="1544807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3A480D59-2D98-4749-9E5D-332FC2F38E98}" type="datetimeFigureOut">
              <a:rPr lang="en-US"/>
              <a:pPr>
                <a:defRPr/>
              </a:pPr>
              <a:t>8/8/2018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95A5397-8E39-4E1B-84B2-D8D2551026DE}" type="slidenum">
              <a:rPr lang="en-US"/>
              <a:pPr>
                <a:defRPr/>
              </a:pPr>
              <a:t>‹#›</a:t>
            </a:fld>
            <a:endParaRPr lang="en-US"/>
          </a:p>
        </p:txBody>
      </p:sp>
    </p:spTree>
    <p:extLst>
      <p:ext uri="{BB962C8B-B14F-4D97-AF65-F5344CB8AC3E}">
        <p14:creationId xmlns:p14="http://schemas.microsoft.com/office/powerpoint/2010/main" val="202363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466D0194-81EE-44ED-A0F3-65E1586868DC}" type="datetimeFigureOut">
              <a:rPr lang="en-US"/>
              <a:pPr>
                <a:defRPr/>
              </a:pPr>
              <a:t>8/8/2018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71DA32F-2A01-472E-9D1A-57006ACCD8A1}" type="slidenum">
              <a:rPr lang="en-US"/>
              <a:pPr>
                <a:defRPr/>
              </a:pPr>
              <a:t>‹#›</a:t>
            </a:fld>
            <a:endParaRPr lang="en-US"/>
          </a:p>
        </p:txBody>
      </p:sp>
    </p:spTree>
    <p:extLst>
      <p:ext uri="{BB962C8B-B14F-4D97-AF65-F5344CB8AC3E}">
        <p14:creationId xmlns:p14="http://schemas.microsoft.com/office/powerpoint/2010/main" val="4254925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3B4131D-BF98-4709-85A4-059F71961C69}" type="datetimeFigureOut">
              <a:rPr lang="en-US"/>
              <a:pPr>
                <a:defRPr/>
              </a:pPr>
              <a:t>8/8/2018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D8907EE-5907-4481-B942-751999631935}" type="slidenum">
              <a:rPr lang="en-US"/>
              <a:pPr>
                <a:defRPr/>
              </a:pPr>
              <a:t>‹#›</a:t>
            </a:fld>
            <a:endParaRPr lang="en-US"/>
          </a:p>
        </p:txBody>
      </p:sp>
    </p:spTree>
    <p:extLst>
      <p:ext uri="{BB962C8B-B14F-4D97-AF65-F5344CB8AC3E}">
        <p14:creationId xmlns:p14="http://schemas.microsoft.com/office/powerpoint/2010/main" val="3744455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71810B9-4CDF-4EC2-A1F6-10C4A57A3796}" type="datetimeFigureOut">
              <a:rPr lang="en-US"/>
              <a:pPr>
                <a:defRPr/>
              </a:pPr>
              <a:t>8/8/2018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19BDAF2-FEBE-48EF-91C6-D9E436C7259B}" type="slidenum">
              <a:rPr lang="en-US"/>
              <a:pPr>
                <a:defRPr/>
              </a:pPr>
              <a:t>‹#›</a:t>
            </a:fld>
            <a:endParaRPr lang="en-US"/>
          </a:p>
        </p:txBody>
      </p:sp>
    </p:spTree>
    <p:extLst>
      <p:ext uri="{BB962C8B-B14F-4D97-AF65-F5344CB8AC3E}">
        <p14:creationId xmlns:p14="http://schemas.microsoft.com/office/powerpoint/2010/main" val="4291532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7D2705F-C745-4365-BE6C-300123279389}" type="datetimeFigureOut">
              <a:rPr lang="en-US"/>
              <a:pPr>
                <a:defRPr/>
              </a:pPr>
              <a:t>8/8/2018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1BA2333-E02D-4A14-B5C0-3FA414C9987A}" type="slidenum">
              <a:rPr lang="en-US"/>
              <a:pPr>
                <a:defRPr/>
              </a:pPr>
              <a:t>‹#›</a:t>
            </a:fld>
            <a:endParaRPr lang="en-US"/>
          </a:p>
        </p:txBody>
      </p:sp>
    </p:spTree>
    <p:extLst>
      <p:ext uri="{BB962C8B-B14F-4D97-AF65-F5344CB8AC3E}">
        <p14:creationId xmlns:p14="http://schemas.microsoft.com/office/powerpoint/2010/main" val="924449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3314" name="Group 16"/>
          <p:cNvGrpSpPr>
            <a:grpSpLocks/>
          </p:cNvGrpSpPr>
          <p:nvPr/>
        </p:nvGrpSpPr>
        <p:grpSpPr bwMode="auto">
          <a:xfrm>
            <a:off x="-7938" y="-7938"/>
            <a:ext cx="9169401" cy="6873876"/>
            <a:chOff x="-8467" y="-8468"/>
            <a:chExt cx="9169805" cy="6874935"/>
          </a:xfrm>
        </p:grpSpPr>
        <p:sp>
          <p:nvSpPr>
            <p:cNvPr id="7" name="Freeform 6"/>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3315" name="Title Placeholder 1"/>
          <p:cNvSpPr>
            <a:spLocks noGrp="1"/>
          </p:cNvSpPr>
          <p:nvPr>
            <p:ph type="title"/>
          </p:nvPr>
        </p:nvSpPr>
        <p:spPr bwMode="auto">
          <a:xfrm>
            <a:off x="609600" y="609600"/>
            <a:ext cx="6348413"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3316" name="Text Placeholder 2"/>
          <p:cNvSpPr>
            <a:spLocks noGrp="1"/>
          </p:cNvSpPr>
          <p:nvPr>
            <p:ph type="body" idx="1"/>
          </p:nvPr>
        </p:nvSpPr>
        <p:spPr bwMode="auto">
          <a:xfrm>
            <a:off x="609600" y="2160588"/>
            <a:ext cx="6348413"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eaLnBrk="1" hangingPunct="1">
              <a:defRPr sz="900">
                <a:solidFill>
                  <a:schemeClr val="tx1">
                    <a:tint val="75000"/>
                  </a:schemeClr>
                </a:solidFill>
              </a:defRPr>
            </a:lvl1pPr>
          </a:lstStyle>
          <a:p>
            <a:pPr>
              <a:defRPr/>
            </a:pPr>
            <a:fld id="{8F01E7B1-8E91-4B3F-B455-A20A0C58C98B}" type="datetimeFigureOut">
              <a:rPr lang="en-US"/>
              <a:pPr>
                <a:defRPr/>
              </a:pPr>
              <a:t>8/8/2018</a:t>
            </a:fld>
            <a:endParaRPr lang="en-US"/>
          </a:p>
        </p:txBody>
      </p:sp>
      <p:sp>
        <p:nvSpPr>
          <p:cNvPr id="5" name="Footer Placeholder 4"/>
          <p:cNvSpPr>
            <a:spLocks noGrp="1"/>
          </p:cNvSpPr>
          <p:nvPr>
            <p:ph type="ftr" sz="quarter" idx="3"/>
          </p:nvPr>
        </p:nvSpPr>
        <p:spPr>
          <a:xfrm>
            <a:off x="609600" y="6042025"/>
            <a:ext cx="4622800" cy="365125"/>
          </a:xfrm>
          <a:prstGeom prst="rect">
            <a:avLst/>
          </a:prstGeom>
        </p:spPr>
        <p:txBody>
          <a:bodyPr vert="horz" lIns="91440" tIns="45720" rIns="91440" bIns="45720" rtlCol="0" anchor="ctr"/>
          <a:lstStyle>
            <a:lvl1pPr algn="l" eaLnBrk="1" hangingPunct="1">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5250" y="6042025"/>
            <a:ext cx="512763" cy="365125"/>
          </a:xfrm>
          <a:prstGeom prst="rect">
            <a:avLst/>
          </a:prstGeom>
        </p:spPr>
        <p:txBody>
          <a:bodyPr vert="horz" lIns="91440" tIns="45720" rIns="91440" bIns="45720" rtlCol="0" anchor="ctr"/>
          <a:lstStyle>
            <a:lvl1pPr algn="r" eaLnBrk="1" hangingPunct="1">
              <a:defRPr sz="900">
                <a:solidFill>
                  <a:schemeClr val="accent1"/>
                </a:solidFill>
              </a:defRPr>
            </a:lvl1pPr>
          </a:lstStyle>
          <a:p>
            <a:pPr>
              <a:defRPr/>
            </a:pPr>
            <a:fld id="{EBBFDF89-01FF-4076-90B5-5596BA125E0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490" r:id="rId1"/>
    <p:sldLayoutId id="2147484477" r:id="rId2"/>
    <p:sldLayoutId id="2147484478" r:id="rId3"/>
    <p:sldLayoutId id="2147484479" r:id="rId4"/>
    <p:sldLayoutId id="2147484480" r:id="rId5"/>
    <p:sldLayoutId id="2147484481" r:id="rId6"/>
    <p:sldLayoutId id="2147484482" r:id="rId7"/>
    <p:sldLayoutId id="2147484483" r:id="rId8"/>
    <p:sldLayoutId id="2147484484" r:id="rId9"/>
    <p:sldLayoutId id="2147484485" r:id="rId10"/>
    <p:sldLayoutId id="2147484491" r:id="rId11"/>
    <p:sldLayoutId id="2147484486" r:id="rId12"/>
    <p:sldLayoutId id="2147484492" r:id="rId13"/>
    <p:sldLayoutId id="2147484487" r:id="rId14"/>
    <p:sldLayoutId id="2147484488" r:id="rId15"/>
    <p:sldLayoutId id="2147484489" r:id="rId16"/>
  </p:sldLayoutIdLst>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anose="020B0603020202020204" pitchFamily="34" charset="0"/>
        </a:defRPr>
      </a:lvl2pPr>
      <a:lvl3pPr algn="l" defTabSz="457200" rtl="0" eaLnBrk="0" fontAlgn="base" hangingPunct="0">
        <a:spcBef>
          <a:spcPct val="0"/>
        </a:spcBef>
        <a:spcAft>
          <a:spcPct val="0"/>
        </a:spcAft>
        <a:defRPr sz="3600">
          <a:solidFill>
            <a:schemeClr val="accent1"/>
          </a:solidFill>
          <a:latin typeface="Trebuchet MS" panose="020B0603020202020204" pitchFamily="34" charset="0"/>
        </a:defRPr>
      </a:lvl3pPr>
      <a:lvl4pPr algn="l" defTabSz="457200" rtl="0" eaLnBrk="0" fontAlgn="base" hangingPunct="0">
        <a:spcBef>
          <a:spcPct val="0"/>
        </a:spcBef>
        <a:spcAft>
          <a:spcPct val="0"/>
        </a:spcAft>
        <a:defRPr sz="3600">
          <a:solidFill>
            <a:schemeClr val="accent1"/>
          </a:solidFill>
          <a:latin typeface="Trebuchet MS" panose="020B0603020202020204" pitchFamily="34" charset="0"/>
        </a:defRPr>
      </a:lvl4pPr>
      <a:lvl5pPr algn="l" defTabSz="457200" rtl="0" eaLnBrk="0" fontAlgn="base" hangingPunct="0">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lib.usm.edu/plagiarism_tutorial/acceptable_use2.html" TargetMode="External"/><Relationship Id="rId2" Type="http://schemas.openxmlformats.org/officeDocument/2006/relationships/hyperlink" Target="http://lib.usm.edu/plagiarism_tutorial/acceptable_use1.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0" y="1524000"/>
            <a:ext cx="5826719" cy="1646302"/>
          </a:xfrm>
        </p:spPr>
        <p:txBody>
          <a:bodyPr/>
          <a:lstStyle/>
          <a:p>
            <a:r>
              <a:rPr lang="en-US" dirty="0" smtClean="0"/>
              <a:t>Plagiarism:</a:t>
            </a:r>
            <a:endParaRPr lang="en-US" dirty="0"/>
          </a:p>
        </p:txBody>
      </p:sp>
      <p:sp>
        <p:nvSpPr>
          <p:cNvPr id="4" name="Subtitle 3"/>
          <p:cNvSpPr>
            <a:spLocks noGrp="1"/>
          </p:cNvSpPr>
          <p:nvPr>
            <p:ph type="subTitle" idx="1"/>
          </p:nvPr>
        </p:nvSpPr>
        <p:spPr>
          <a:xfrm>
            <a:off x="914400" y="2952981"/>
            <a:ext cx="5826719" cy="1096899"/>
          </a:xfrm>
        </p:spPr>
        <p:txBody>
          <a:bodyPr/>
          <a:lstStyle/>
          <a:p>
            <a:r>
              <a:rPr lang="en-US" dirty="0"/>
              <a:t>The Prevention Workshop</a:t>
            </a: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Grp="1" noChangeArrowheads="1"/>
          </p:cNvSpPr>
          <p:nvPr>
            <p:ph type="title"/>
          </p:nvPr>
        </p:nvSpPr>
        <p:spPr>
          <a:xfrm>
            <a:off x="2286000" y="914400"/>
            <a:ext cx="3886200" cy="712788"/>
          </a:xfrm>
        </p:spPr>
        <p:txBody>
          <a:bodyPr/>
          <a:lstStyle/>
          <a:p>
            <a:pPr eaLnBrk="1" hangingPunct="1"/>
            <a:r>
              <a:rPr lang="en-US" altLang="en-US" b="1" smtClean="0">
                <a:latin typeface="Lucida Grande" charset="0"/>
                <a:ea typeface="Lucida Grande" charset="0"/>
                <a:cs typeface="Lucida Grande" charset="0"/>
                <a:sym typeface="Lucida Grande" charset="0"/>
              </a:rPr>
              <a:t>Why do we cite?</a:t>
            </a:r>
            <a:r>
              <a:rPr lang="en-US" altLang="en-US" b="1" smtClean="0">
                <a:latin typeface="Lucida Grande" charset="0"/>
                <a:sym typeface="Lucida Grande" charset="0"/>
              </a:rPr>
              <a:t>	</a:t>
            </a:r>
          </a:p>
        </p:txBody>
      </p:sp>
      <p:sp>
        <p:nvSpPr>
          <p:cNvPr id="26627" name="Rectangle 2"/>
          <p:cNvSpPr>
            <a:spLocks/>
          </p:cNvSpPr>
          <p:nvPr/>
        </p:nvSpPr>
        <p:spPr bwMode="auto">
          <a:xfrm>
            <a:off x="850900" y="2132013"/>
            <a:ext cx="7696200" cy="376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lvl1pPr marL="609600" indent="-6096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ts val="813"/>
              </a:spcBef>
              <a:buClrTx/>
              <a:buSzTx/>
              <a:buFontTx/>
              <a:buNone/>
              <a:defRPr/>
            </a:pPr>
            <a:r>
              <a:rPr lang="en-US" altLang="en-US" sz="3400" dirty="0" smtClean="0">
                <a:solidFill>
                  <a:schemeClr val="tx1"/>
                </a:solidFill>
                <a:latin typeface="Lucida Grande" charset="0"/>
                <a:ea typeface="Lucida Grande" charset="0"/>
                <a:cs typeface="Lucida Grande" charset="0"/>
                <a:sym typeface="Lucida Grande" charset="0"/>
              </a:rPr>
              <a:t>Because citation benefits:</a:t>
            </a:r>
            <a:endParaRPr lang="en-US" altLang="en-US" sz="3200" dirty="0" smtClean="0">
              <a:solidFill>
                <a:schemeClr val="tx1"/>
              </a:solidFill>
              <a:latin typeface="Lucida Grande" charset="0"/>
              <a:ea typeface="Lucida Grande" charset="0"/>
              <a:cs typeface="Lucida Grande" charset="0"/>
              <a:sym typeface="Lucida Grande" charset="0"/>
            </a:endParaRPr>
          </a:p>
          <a:p>
            <a:pPr eaLnBrk="1" hangingPunct="1">
              <a:spcBef>
                <a:spcPts val="475"/>
              </a:spcBef>
              <a:buClrTx/>
              <a:buSzTx/>
              <a:buFontTx/>
              <a:buNone/>
              <a:defRPr/>
            </a:pPr>
            <a:endParaRPr lang="en-US" altLang="en-US" sz="2000" dirty="0" smtClean="0">
              <a:solidFill>
                <a:schemeClr val="tx1"/>
              </a:solidFill>
              <a:latin typeface="Lucida Grande" charset="0"/>
              <a:ea typeface="Lucida Grande" charset="0"/>
              <a:cs typeface="Lucida Grande" charset="0"/>
              <a:sym typeface="Lucida Grande" charset="0"/>
            </a:endParaRPr>
          </a:p>
          <a:p>
            <a:pPr marL="461963" indent="-346075" eaLnBrk="1" hangingPunct="1">
              <a:spcBef>
                <a:spcPts val="713"/>
              </a:spcBef>
              <a:buClrTx/>
              <a:buSzTx/>
              <a:buFontTx/>
              <a:buChar char="•"/>
              <a:defRPr/>
            </a:pPr>
            <a:r>
              <a:rPr lang="en-US" altLang="en-US" sz="3000" dirty="0" smtClean="0">
                <a:solidFill>
                  <a:schemeClr val="tx1"/>
                </a:solidFill>
                <a:latin typeface="Lucida Grande" charset="0"/>
                <a:ea typeface="Lucida Grande" charset="0"/>
                <a:cs typeface="Lucida Grande" charset="0"/>
                <a:sym typeface="Lucida Grande" charset="0"/>
              </a:rPr>
              <a:t>The readers</a:t>
            </a:r>
            <a:endParaRPr lang="en-US" altLang="en-US" sz="2800" dirty="0" smtClean="0">
              <a:solidFill>
                <a:schemeClr val="tx1"/>
              </a:solidFill>
              <a:latin typeface="Lucida Grande" charset="0"/>
              <a:ea typeface="Lucida Grande" charset="0"/>
              <a:cs typeface="Lucida Grande" charset="0"/>
              <a:sym typeface="Lucida Grande" charset="0"/>
            </a:endParaRPr>
          </a:p>
          <a:p>
            <a:pPr marL="461963" indent="-346075" eaLnBrk="1" hangingPunct="1">
              <a:spcBef>
                <a:spcPts val="713"/>
              </a:spcBef>
              <a:buClrTx/>
              <a:buSzTx/>
              <a:buFontTx/>
              <a:buChar char="•"/>
              <a:defRPr/>
            </a:pPr>
            <a:r>
              <a:rPr lang="en-US" altLang="en-US" sz="3000" dirty="0" smtClean="0">
                <a:solidFill>
                  <a:schemeClr val="tx1"/>
                </a:solidFill>
                <a:latin typeface="Lucida Grande" charset="0"/>
                <a:ea typeface="Lucida Grande" charset="0"/>
                <a:cs typeface="Lucida Grande" charset="0"/>
                <a:sym typeface="Lucida Grande" charset="0"/>
              </a:rPr>
              <a:t>The writer</a:t>
            </a:r>
            <a:endParaRPr lang="en-US" altLang="en-US" sz="2800" dirty="0" smtClean="0">
              <a:solidFill>
                <a:schemeClr val="tx1"/>
              </a:solidFill>
              <a:latin typeface="Lucida Grande" charset="0"/>
              <a:ea typeface="Lucida Grande" charset="0"/>
              <a:cs typeface="Lucida Grande" charset="0"/>
              <a:sym typeface="Lucida Grande" charset="0"/>
            </a:endParaRPr>
          </a:p>
          <a:p>
            <a:pPr marL="461963" indent="-346075" eaLnBrk="1" hangingPunct="1">
              <a:spcBef>
                <a:spcPts val="713"/>
              </a:spcBef>
              <a:buClrTx/>
              <a:buSzTx/>
              <a:buFontTx/>
              <a:buChar char="•"/>
              <a:defRPr/>
            </a:pPr>
            <a:r>
              <a:rPr lang="en-US" altLang="en-US" sz="3000" dirty="0" smtClean="0">
                <a:solidFill>
                  <a:schemeClr val="tx1"/>
                </a:solidFill>
                <a:latin typeface="Lucida Grande" charset="0"/>
                <a:ea typeface="Lucida Grande" charset="0"/>
                <a:cs typeface="Lucida Grande" charset="0"/>
                <a:sym typeface="Lucida Grande" charset="0"/>
              </a:rPr>
              <a:t>The author of the source being cited</a:t>
            </a: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
          <p:cNvSpPr>
            <a:spLocks noGrp="1" noChangeArrowheads="1"/>
          </p:cNvSpPr>
          <p:nvPr>
            <p:ph type="title"/>
          </p:nvPr>
        </p:nvSpPr>
        <p:spPr>
          <a:xfrm>
            <a:off x="457200" y="876300"/>
            <a:ext cx="8229600" cy="1143000"/>
          </a:xfrm>
        </p:spPr>
        <p:txBody>
          <a:bodyPr/>
          <a:lstStyle/>
          <a:p>
            <a:pPr eaLnBrk="1" hangingPunct="1"/>
            <a:r>
              <a:rPr lang="en-US" altLang="en-US" b="1" smtClean="0">
                <a:latin typeface="Lucida Grande" charset="0"/>
                <a:ea typeface="Lucida Grande" charset="0"/>
                <a:cs typeface="Lucida Grande" charset="0"/>
                <a:sym typeface="Lucida Grande" charset="0"/>
              </a:rPr>
              <a:t>Benefits for readers:</a:t>
            </a:r>
            <a:endParaRPr lang="en-US" altLang="en-US" b="1" smtClean="0">
              <a:latin typeface="Lucida Grande" charset="0"/>
              <a:sym typeface="Lucida Grande" charset="0"/>
            </a:endParaRPr>
          </a:p>
        </p:txBody>
      </p:sp>
      <p:sp>
        <p:nvSpPr>
          <p:cNvPr id="28675" name="Rectangle 2"/>
          <p:cNvSpPr>
            <a:spLocks/>
          </p:cNvSpPr>
          <p:nvPr/>
        </p:nvSpPr>
        <p:spPr bwMode="auto">
          <a:xfrm>
            <a:off x="423863" y="2362200"/>
            <a:ext cx="8229600" cy="399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lnSpc>
                <a:spcPct val="90000"/>
              </a:lnSpc>
              <a:spcBef>
                <a:spcPts val="763"/>
              </a:spcBef>
              <a:buClr>
                <a:srgbClr val="000000"/>
              </a:buClr>
              <a:buSzPct val="100000"/>
              <a:buFont typeface="Arial" panose="020B0604020202020204" pitchFamily="34" charset="0"/>
              <a:buChar char="•"/>
            </a:pPr>
            <a:r>
              <a:rPr lang="en-US" altLang="en-US" sz="3200">
                <a:solidFill>
                  <a:schemeClr val="tx1"/>
                </a:solidFill>
                <a:latin typeface="Lucida Grande" charset="0"/>
                <a:ea typeface="Lucida Grande" charset="0"/>
                <a:cs typeface="Lucida Grande" charset="0"/>
                <a:sym typeface="Lucida Grande" charset="0"/>
              </a:rPr>
              <a:t>If readers want more information, citation tells them where to track it down</a:t>
            </a:r>
          </a:p>
          <a:p>
            <a:pPr eaLnBrk="1" hangingPunct="1">
              <a:lnSpc>
                <a:spcPct val="90000"/>
              </a:lnSpc>
              <a:spcBef>
                <a:spcPts val="763"/>
              </a:spcBef>
              <a:buClr>
                <a:srgbClr val="000000"/>
              </a:buClr>
              <a:buSzPct val="100000"/>
              <a:buFont typeface="Arial" panose="020B0604020202020204" pitchFamily="34" charset="0"/>
              <a:buChar char="•"/>
            </a:pPr>
            <a:r>
              <a:rPr lang="en-US" altLang="en-US" sz="3200">
                <a:solidFill>
                  <a:schemeClr val="tx1"/>
                </a:solidFill>
                <a:latin typeface="Lucida Grande" charset="0"/>
                <a:ea typeface="Lucida Grande" charset="0"/>
                <a:cs typeface="Lucida Grande" charset="0"/>
                <a:sym typeface="Lucida Grande" charset="0"/>
              </a:rPr>
              <a:t>Citation also helps establish relationships among texts. It helps the readers understand the conversation going on in your essay.</a:t>
            </a:r>
          </a:p>
          <a:p>
            <a:pPr eaLnBrk="1" hangingPunct="1">
              <a:lnSpc>
                <a:spcPct val="90000"/>
              </a:lnSpc>
              <a:spcBef>
                <a:spcPts val="763"/>
              </a:spcBef>
              <a:buClrTx/>
              <a:buSzTx/>
              <a:buFontTx/>
              <a:buNone/>
            </a:pPr>
            <a:endParaRPr lang="en-US" altLang="en-US" sz="3200">
              <a:solidFill>
                <a:schemeClr val="tx1"/>
              </a:solidFill>
              <a:latin typeface="Lucida Grande" charset="0"/>
              <a:ea typeface="Lucida Grande" charset="0"/>
              <a:cs typeface="Lucida Grande" charset="0"/>
              <a:sym typeface="Lucida Grande" charset="0"/>
            </a:endParaRPr>
          </a:p>
          <a:p>
            <a:pPr eaLnBrk="1" hangingPunct="1">
              <a:lnSpc>
                <a:spcPct val="90000"/>
              </a:lnSpc>
              <a:spcBef>
                <a:spcPts val="325"/>
              </a:spcBef>
              <a:buClrTx/>
              <a:buSzTx/>
              <a:buFontTx/>
              <a:buNone/>
            </a:pPr>
            <a:endParaRPr lang="en-US" altLang="en-US" sz="1400">
              <a:solidFill>
                <a:schemeClr val="tx1"/>
              </a:solidFill>
              <a:latin typeface="Lucida Grande" charset="0"/>
              <a:ea typeface="Lucida Grande" charset="0"/>
              <a:cs typeface="Lucida Grande" charset="0"/>
              <a:sym typeface="Lucida Grande" charset="0"/>
            </a:endParaRPr>
          </a:p>
          <a:p>
            <a:pPr eaLnBrk="1" hangingPunct="1">
              <a:lnSpc>
                <a:spcPct val="90000"/>
              </a:lnSpc>
              <a:spcBef>
                <a:spcPts val="325"/>
              </a:spcBef>
              <a:buClrTx/>
              <a:buSzTx/>
              <a:buFontTx/>
              <a:buNone/>
            </a:pPr>
            <a:endParaRPr lang="en-US" altLang="en-US" sz="1400">
              <a:solidFill>
                <a:schemeClr val="tx1"/>
              </a:solidFill>
              <a:latin typeface="Lucida Grande" charset="0"/>
              <a:ea typeface="Lucida Grande" charset="0"/>
              <a:cs typeface="Lucida Grande" charset="0"/>
              <a:sym typeface="Lucida Grande" charset="0"/>
            </a:endParaRPr>
          </a:p>
          <a:p>
            <a:pPr eaLnBrk="1" hangingPunct="1">
              <a:lnSpc>
                <a:spcPct val="90000"/>
              </a:lnSpc>
              <a:spcBef>
                <a:spcPts val="325"/>
              </a:spcBef>
              <a:buClrTx/>
              <a:buSzTx/>
              <a:buFontTx/>
              <a:buNone/>
            </a:pPr>
            <a:endParaRPr lang="en-US" altLang="en-US" sz="1400">
              <a:solidFill>
                <a:schemeClr val="tx1"/>
              </a:solidFill>
              <a:latin typeface="Lucida Grande" charset="0"/>
              <a:ea typeface="Lucida Grande" charset="0"/>
              <a:cs typeface="Lucida Grande" charset="0"/>
              <a:sym typeface="Lucida Grande" charset="0"/>
            </a:endParaRPr>
          </a:p>
          <a:p>
            <a:pPr eaLnBrk="1" hangingPunct="1">
              <a:lnSpc>
                <a:spcPct val="90000"/>
              </a:lnSpc>
              <a:spcBef>
                <a:spcPts val="325"/>
              </a:spcBef>
              <a:buClrTx/>
              <a:buSzTx/>
              <a:buFontTx/>
              <a:buNone/>
            </a:pPr>
            <a:r>
              <a:rPr lang="en-US" altLang="en-US" sz="1400">
                <a:solidFill>
                  <a:schemeClr val="tx1"/>
                </a:solidFill>
                <a:latin typeface="Lucida Grande" charset="0"/>
                <a:ea typeface="Lucida Grande" charset="0"/>
                <a:cs typeface="Lucida Grande" charset="0"/>
                <a:sym typeface="Lucida Grande" charset="0"/>
              </a:rPr>
              <a:t>Robillard, A. “Young Scholars Affecting Composition: A Challenge to Disciplinary Citation Practices.” College English 68.3 (2006): 253-271. Print.</a:t>
            </a:r>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p:cNvSpPr>
            <a:spLocks noGrp="1" noChangeArrowheads="1"/>
          </p:cNvSpPr>
          <p:nvPr>
            <p:ph type="title"/>
          </p:nvPr>
        </p:nvSpPr>
        <p:spPr>
          <a:xfrm>
            <a:off x="457200" y="685800"/>
            <a:ext cx="7061200" cy="1536700"/>
          </a:xfrm>
        </p:spPr>
        <p:txBody>
          <a:bodyPr/>
          <a:lstStyle/>
          <a:p>
            <a:pPr eaLnBrk="1" hangingPunct="1"/>
            <a:r>
              <a:rPr lang="en-US" altLang="en-US" b="1" smtClean="0">
                <a:latin typeface="Lucida Grande" charset="0"/>
                <a:ea typeface="Lucida Grande" charset="0"/>
                <a:cs typeface="Lucida Grande" charset="0"/>
                <a:sym typeface="Lucida Grande" charset="0"/>
              </a:rPr>
              <a:t>Benefits for the writer:</a:t>
            </a:r>
            <a:endParaRPr lang="en-US" altLang="en-US" b="1" smtClean="0">
              <a:latin typeface="Lucida Grande" charset="0"/>
              <a:sym typeface="Lucida Grande" charset="0"/>
            </a:endParaRPr>
          </a:p>
        </p:txBody>
      </p:sp>
      <p:sp>
        <p:nvSpPr>
          <p:cNvPr id="29699" name="Rectangle 2"/>
          <p:cNvSpPr>
            <a:spLocks/>
          </p:cNvSpPr>
          <p:nvPr/>
        </p:nvSpPr>
        <p:spPr bwMode="auto">
          <a:xfrm>
            <a:off x="457200" y="1916113"/>
            <a:ext cx="8229600" cy="452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lnSpc>
                <a:spcPct val="90000"/>
              </a:lnSpc>
              <a:spcBef>
                <a:spcPts val="763"/>
              </a:spcBef>
              <a:buClr>
                <a:srgbClr val="000000"/>
              </a:buClr>
              <a:buSzPct val="100000"/>
              <a:buFont typeface="Arial" panose="020B0604020202020204" pitchFamily="34" charset="0"/>
              <a:buChar char="•"/>
            </a:pPr>
            <a:r>
              <a:rPr lang="en-US" altLang="en-US" sz="3200">
                <a:solidFill>
                  <a:schemeClr val="tx1"/>
                </a:solidFill>
                <a:latin typeface="Lucida Grande" charset="0"/>
                <a:ea typeface="Lucida Grande" charset="0"/>
                <a:cs typeface="Lucida Grande" charset="0"/>
                <a:sym typeface="Lucida Grande" charset="0"/>
              </a:rPr>
              <a:t>Citation shows your awareness of the conversation going on around your topic. It helps establish your expertise.</a:t>
            </a:r>
          </a:p>
          <a:p>
            <a:pPr eaLnBrk="1" hangingPunct="1">
              <a:lnSpc>
                <a:spcPct val="90000"/>
              </a:lnSpc>
              <a:spcBef>
                <a:spcPts val="763"/>
              </a:spcBef>
              <a:buClr>
                <a:srgbClr val="000000"/>
              </a:buClr>
              <a:buSzPct val="100000"/>
              <a:buFont typeface="Arial" panose="020B0604020202020204" pitchFamily="34" charset="0"/>
              <a:buChar char="•"/>
            </a:pPr>
            <a:r>
              <a:rPr lang="en-US" altLang="en-US" sz="3200">
                <a:solidFill>
                  <a:schemeClr val="tx1"/>
                </a:solidFill>
                <a:latin typeface="Lucida Grande" charset="0"/>
                <a:ea typeface="Lucida Grande" charset="0"/>
                <a:cs typeface="Lucida Grande" charset="0"/>
                <a:sym typeface="Lucida Grande" charset="0"/>
              </a:rPr>
              <a:t>Citation shows that you are backing up your claims with good evidence.</a:t>
            </a:r>
          </a:p>
          <a:p>
            <a:pPr eaLnBrk="1" hangingPunct="1">
              <a:lnSpc>
                <a:spcPct val="90000"/>
              </a:lnSpc>
              <a:spcBef>
                <a:spcPts val="763"/>
              </a:spcBef>
              <a:buClr>
                <a:srgbClr val="000000"/>
              </a:buClr>
              <a:buSzPct val="100000"/>
              <a:buFont typeface="Arial" panose="020B0604020202020204" pitchFamily="34" charset="0"/>
              <a:buChar char="•"/>
            </a:pPr>
            <a:r>
              <a:rPr lang="en-US" altLang="en-US" sz="3200">
                <a:solidFill>
                  <a:schemeClr val="tx1"/>
                </a:solidFill>
                <a:latin typeface="Lucida Grande" charset="0"/>
                <a:ea typeface="Lucida Grande" charset="0"/>
                <a:cs typeface="Lucida Grande" charset="0"/>
                <a:sym typeface="Lucida Grande" charset="0"/>
              </a:rPr>
              <a:t>Citation can align you with a particular school of thought within a discipline.</a:t>
            </a:r>
          </a:p>
          <a:p>
            <a:pPr eaLnBrk="1" hangingPunct="1">
              <a:lnSpc>
                <a:spcPct val="90000"/>
              </a:lnSpc>
              <a:spcBef>
                <a:spcPts val="475"/>
              </a:spcBef>
              <a:buClrTx/>
              <a:buSzTx/>
              <a:buFontTx/>
              <a:buNone/>
            </a:pPr>
            <a:endParaRPr lang="en-US" altLang="en-US" sz="2000">
              <a:solidFill>
                <a:schemeClr val="tx1"/>
              </a:solidFill>
              <a:latin typeface="Lucida Grande" charset="0"/>
              <a:ea typeface="Lucida Grande" charset="0"/>
              <a:cs typeface="Lucida Grande" charset="0"/>
              <a:sym typeface="Lucida Grande" charset="0"/>
            </a:endParaRPr>
          </a:p>
          <a:p>
            <a:pPr eaLnBrk="1" hangingPunct="1">
              <a:lnSpc>
                <a:spcPct val="90000"/>
              </a:lnSpc>
              <a:spcBef>
                <a:spcPts val="288"/>
              </a:spcBef>
              <a:buClrTx/>
              <a:buSzTx/>
              <a:buFontTx/>
              <a:buNone/>
            </a:pPr>
            <a:endParaRPr lang="en-US" altLang="en-US" sz="1200">
              <a:solidFill>
                <a:schemeClr val="tx1"/>
              </a:solidFill>
              <a:latin typeface="Lucida Grande" charset="0"/>
              <a:ea typeface="Lucida Grande" charset="0"/>
              <a:cs typeface="Lucida Grande" charset="0"/>
              <a:sym typeface="Lucida Grande" charset="0"/>
            </a:endParaRPr>
          </a:p>
          <a:p>
            <a:pPr eaLnBrk="1" hangingPunct="1">
              <a:lnSpc>
                <a:spcPct val="90000"/>
              </a:lnSpc>
              <a:spcBef>
                <a:spcPts val="288"/>
              </a:spcBef>
              <a:buClrTx/>
              <a:buSzTx/>
              <a:buFontTx/>
              <a:buNone/>
            </a:pPr>
            <a:endParaRPr lang="en-US" altLang="en-US" sz="1200">
              <a:solidFill>
                <a:schemeClr val="tx1"/>
              </a:solidFill>
              <a:latin typeface="Lucida Grande" charset="0"/>
              <a:ea typeface="Lucida Grande" charset="0"/>
              <a:cs typeface="Lucida Grande" charset="0"/>
              <a:sym typeface="Lucida Grande" charset="0"/>
            </a:endParaRPr>
          </a:p>
          <a:p>
            <a:pPr eaLnBrk="1" hangingPunct="1">
              <a:lnSpc>
                <a:spcPct val="90000"/>
              </a:lnSpc>
              <a:spcBef>
                <a:spcPts val="288"/>
              </a:spcBef>
              <a:buClrTx/>
              <a:buSzTx/>
              <a:buFontTx/>
              <a:buNone/>
            </a:pPr>
            <a:endParaRPr lang="en-US" altLang="en-US" sz="1200">
              <a:solidFill>
                <a:schemeClr val="tx1"/>
              </a:solidFill>
              <a:latin typeface="Lucida Grande" charset="0"/>
              <a:ea typeface="Lucida Grande" charset="0"/>
              <a:cs typeface="Lucida Grande" charset="0"/>
              <a:sym typeface="Lucida Grande" charset="0"/>
            </a:endParaRPr>
          </a:p>
          <a:p>
            <a:pPr eaLnBrk="1" hangingPunct="1">
              <a:lnSpc>
                <a:spcPct val="90000"/>
              </a:lnSpc>
              <a:spcBef>
                <a:spcPts val="288"/>
              </a:spcBef>
              <a:buClrTx/>
              <a:buSzTx/>
              <a:buFontTx/>
              <a:buNone/>
            </a:pPr>
            <a:endParaRPr lang="en-US" altLang="en-US" sz="1200">
              <a:solidFill>
                <a:schemeClr val="tx1"/>
              </a:solidFill>
              <a:latin typeface="Lucida Grande" charset="0"/>
              <a:ea typeface="Lucida Grande" charset="0"/>
              <a:cs typeface="Lucida Grande" charset="0"/>
              <a:sym typeface="Lucida Grande" charset="0"/>
            </a:endParaRPr>
          </a:p>
          <a:p>
            <a:pPr eaLnBrk="1" hangingPunct="1">
              <a:lnSpc>
                <a:spcPct val="90000"/>
              </a:lnSpc>
              <a:spcBef>
                <a:spcPts val="288"/>
              </a:spcBef>
              <a:buClrTx/>
              <a:buSzTx/>
              <a:buFontTx/>
              <a:buNone/>
            </a:pPr>
            <a:r>
              <a:rPr lang="en-US" altLang="en-US" sz="1200">
                <a:solidFill>
                  <a:schemeClr val="tx1"/>
                </a:solidFill>
                <a:latin typeface="Lucida Grande" charset="0"/>
                <a:ea typeface="Lucida Grande" charset="0"/>
                <a:cs typeface="Lucida Grande" charset="0"/>
                <a:sym typeface="Lucida Grande" charset="0"/>
              </a:rPr>
              <a:t>Robillard, A. “Young Scholars Affecting Composition: A Challenge to Disciplinary Citation Practices.” College English 68.3 (2006): 253-271. Print.</a:t>
            </a:r>
          </a:p>
        </p:txBody>
      </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a:xfrm>
            <a:off x="457200" y="1066800"/>
            <a:ext cx="8229600" cy="1244600"/>
          </a:xfrm>
        </p:spPr>
        <p:txBody>
          <a:bodyPr rtlCol="0">
            <a:normAutofit fontScale="90000"/>
          </a:bodyPr>
          <a:lstStyle/>
          <a:p>
            <a:pPr eaLnBrk="1" fontAlgn="auto" hangingPunct="1">
              <a:spcAft>
                <a:spcPts val="0"/>
              </a:spcAft>
              <a:defRPr/>
            </a:pPr>
            <a:r>
              <a:rPr lang="en-US" altLang="en-US" sz="3900" b="1" dirty="0">
                <a:latin typeface="Lucida Grande" charset="0"/>
                <a:ea typeface="Lucida Grande" charset="0"/>
                <a:cs typeface="Lucida Grande" charset="0"/>
                <a:sym typeface="Lucida Grande" charset="0"/>
              </a:rPr>
              <a:t>Benefits for the author of the </a:t>
            </a:r>
            <a:r>
              <a:rPr lang="en-US" altLang="en-US" sz="3900" b="1" dirty="0" smtClean="0">
                <a:latin typeface="Lucida Grande" charset="0"/>
                <a:ea typeface="Lucida Grande" charset="0"/>
                <a:cs typeface="Lucida Grande" charset="0"/>
                <a:sym typeface="Lucida Grande" charset="0"/>
              </a:rPr>
              <a:t/>
            </a:r>
            <a:br>
              <a:rPr lang="en-US" altLang="en-US" sz="3900" b="1" dirty="0" smtClean="0">
                <a:latin typeface="Lucida Grande" charset="0"/>
                <a:ea typeface="Lucida Grande" charset="0"/>
                <a:cs typeface="Lucida Grande" charset="0"/>
                <a:sym typeface="Lucida Grande" charset="0"/>
              </a:rPr>
            </a:br>
            <a:r>
              <a:rPr lang="en-US" altLang="en-US" sz="3900" b="1" dirty="0" smtClean="0">
                <a:latin typeface="Lucida Grande" charset="0"/>
                <a:ea typeface="Lucida Grande" charset="0"/>
                <a:cs typeface="Lucida Grande" charset="0"/>
                <a:sym typeface="Lucida Grande" charset="0"/>
              </a:rPr>
              <a:t>source </a:t>
            </a:r>
            <a:r>
              <a:rPr lang="en-US" altLang="en-US" sz="3900" b="1" dirty="0">
                <a:latin typeface="Lucida Grande" charset="0"/>
                <a:ea typeface="Lucida Grande" charset="0"/>
                <a:cs typeface="Lucida Grande" charset="0"/>
                <a:sym typeface="Lucida Grande" charset="0"/>
              </a:rPr>
              <a:t>being cited:</a:t>
            </a:r>
            <a:endParaRPr lang="en-US" altLang="en-US" sz="3900" b="1" dirty="0">
              <a:latin typeface="Lucida Grande" charset="0"/>
              <a:sym typeface="Lucida Grande" charset="0"/>
            </a:endParaRPr>
          </a:p>
        </p:txBody>
      </p:sp>
      <p:sp>
        <p:nvSpPr>
          <p:cNvPr id="30723" name="Rectangle 2"/>
          <p:cNvSpPr>
            <a:spLocks/>
          </p:cNvSpPr>
          <p:nvPr/>
        </p:nvSpPr>
        <p:spPr bwMode="auto">
          <a:xfrm>
            <a:off x="457200" y="2743200"/>
            <a:ext cx="8229600" cy="452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ts val="763"/>
              </a:spcBef>
              <a:buClr>
                <a:srgbClr val="000000"/>
              </a:buClr>
              <a:buSzPct val="100000"/>
              <a:buFont typeface="Arial" panose="020B0604020202020204" pitchFamily="34" charset="0"/>
              <a:buChar char="•"/>
            </a:pPr>
            <a:r>
              <a:rPr lang="en-US" altLang="en-US" sz="3200">
                <a:solidFill>
                  <a:schemeClr val="tx1"/>
                </a:solidFill>
                <a:latin typeface="Lucida Grande" charset="0"/>
                <a:ea typeface="Lucida Grande" charset="0"/>
                <a:cs typeface="Lucida Grande" charset="0"/>
                <a:sym typeface="Lucida Grande" charset="0"/>
              </a:rPr>
              <a:t>Citation gives credit where credit is due. </a:t>
            </a:r>
          </a:p>
          <a:p>
            <a:pPr eaLnBrk="1" hangingPunct="1">
              <a:spcBef>
                <a:spcPts val="763"/>
              </a:spcBef>
              <a:buClr>
                <a:srgbClr val="000000"/>
              </a:buClr>
              <a:buSzPct val="100000"/>
              <a:buFont typeface="Arial" panose="020B0604020202020204" pitchFamily="34" charset="0"/>
              <a:buChar char="•"/>
            </a:pPr>
            <a:r>
              <a:rPr lang="en-US" altLang="en-US" sz="3200">
                <a:solidFill>
                  <a:schemeClr val="tx1"/>
                </a:solidFill>
                <a:latin typeface="Lucida Grande" charset="0"/>
                <a:ea typeface="Lucida Grande" charset="0"/>
                <a:cs typeface="Lucida Grande" charset="0"/>
                <a:sym typeface="Lucida Grande" charset="0"/>
              </a:rPr>
              <a:t>It shows which ideas belong not to writer of the paper, but to other scholars.</a:t>
            </a:r>
          </a:p>
          <a:p>
            <a:pPr eaLnBrk="1" hangingPunct="1">
              <a:spcBef>
                <a:spcPts val="763"/>
              </a:spcBef>
              <a:buClrTx/>
              <a:buSzTx/>
              <a:buFontTx/>
              <a:buNone/>
            </a:pPr>
            <a:endParaRPr lang="en-US" altLang="en-US" sz="3200">
              <a:solidFill>
                <a:schemeClr val="tx1"/>
              </a:solidFill>
              <a:latin typeface="Lucida Grande" charset="0"/>
              <a:ea typeface="Lucida Grande" charset="0"/>
              <a:cs typeface="Lucida Grande" charset="0"/>
              <a:sym typeface="Lucida Grande" charset="0"/>
            </a:endParaRPr>
          </a:p>
          <a:p>
            <a:pPr eaLnBrk="1" hangingPunct="1">
              <a:spcBef>
                <a:spcPts val="325"/>
              </a:spcBef>
              <a:buClrTx/>
              <a:buSzTx/>
              <a:buFontTx/>
              <a:buNone/>
            </a:pPr>
            <a:endParaRPr lang="en-US" altLang="en-US" sz="1400">
              <a:solidFill>
                <a:schemeClr val="tx1"/>
              </a:solidFill>
              <a:latin typeface="Lucida Grande" charset="0"/>
              <a:ea typeface="Lucida Grande" charset="0"/>
              <a:cs typeface="Lucida Grande" charset="0"/>
              <a:sym typeface="Lucida Grande" charset="0"/>
            </a:endParaRPr>
          </a:p>
          <a:p>
            <a:pPr eaLnBrk="1" hangingPunct="1">
              <a:spcBef>
                <a:spcPts val="325"/>
              </a:spcBef>
              <a:buClrTx/>
              <a:buSzTx/>
              <a:buFontTx/>
              <a:buNone/>
            </a:pPr>
            <a:endParaRPr lang="en-US" altLang="en-US" sz="1400">
              <a:solidFill>
                <a:schemeClr val="tx1"/>
              </a:solidFill>
              <a:latin typeface="Lucida Grande" charset="0"/>
              <a:ea typeface="Lucida Grande" charset="0"/>
              <a:cs typeface="Lucida Grande" charset="0"/>
              <a:sym typeface="Lucida Grande" charset="0"/>
            </a:endParaRPr>
          </a:p>
          <a:p>
            <a:pPr eaLnBrk="1" hangingPunct="1">
              <a:spcBef>
                <a:spcPts val="325"/>
              </a:spcBef>
              <a:buClrTx/>
              <a:buSzTx/>
              <a:buFontTx/>
              <a:buNone/>
            </a:pPr>
            <a:endParaRPr lang="en-US" altLang="en-US" sz="1400">
              <a:solidFill>
                <a:schemeClr val="tx1"/>
              </a:solidFill>
              <a:latin typeface="Lucida Grande" charset="0"/>
              <a:ea typeface="Lucida Grande" charset="0"/>
              <a:cs typeface="Lucida Grande" charset="0"/>
              <a:sym typeface="Lucida Grande" charset="0"/>
            </a:endParaRPr>
          </a:p>
          <a:p>
            <a:pPr eaLnBrk="1" hangingPunct="1">
              <a:spcBef>
                <a:spcPts val="325"/>
              </a:spcBef>
              <a:buClrTx/>
              <a:buSzTx/>
              <a:buFontTx/>
              <a:buNone/>
            </a:pPr>
            <a:endParaRPr lang="en-US" altLang="en-US" sz="1400">
              <a:solidFill>
                <a:schemeClr val="tx1"/>
              </a:solidFill>
              <a:latin typeface="Lucida Grande" charset="0"/>
              <a:ea typeface="Lucida Grande" charset="0"/>
              <a:cs typeface="Lucida Grande" charset="0"/>
              <a:sym typeface="Lucida Grande" charset="0"/>
            </a:endParaRPr>
          </a:p>
          <a:p>
            <a:pPr eaLnBrk="1" hangingPunct="1">
              <a:spcBef>
                <a:spcPts val="325"/>
              </a:spcBef>
              <a:buClrTx/>
              <a:buSzTx/>
              <a:buFontTx/>
              <a:buNone/>
            </a:pPr>
            <a:endParaRPr lang="en-US" altLang="en-US" sz="1400">
              <a:solidFill>
                <a:schemeClr val="tx1"/>
              </a:solidFill>
              <a:latin typeface="Lucida Grande" charset="0"/>
              <a:ea typeface="Lucida Grande" charset="0"/>
              <a:cs typeface="Lucida Grande" charset="0"/>
              <a:sym typeface="Lucida Grande" charset="0"/>
            </a:endParaRPr>
          </a:p>
          <a:p>
            <a:pPr eaLnBrk="1" hangingPunct="1">
              <a:spcBef>
                <a:spcPts val="325"/>
              </a:spcBef>
              <a:buClrTx/>
              <a:buSzTx/>
              <a:buFontTx/>
              <a:buNone/>
            </a:pPr>
            <a:r>
              <a:rPr lang="en-US" altLang="en-US" sz="1400">
                <a:solidFill>
                  <a:schemeClr val="tx1"/>
                </a:solidFill>
                <a:latin typeface="Lucida Grande" charset="0"/>
                <a:ea typeface="Lucida Grande" charset="0"/>
                <a:cs typeface="Lucida Grande" charset="0"/>
                <a:sym typeface="Lucida Grande" charset="0"/>
              </a:rPr>
              <a:t>Robillard, A. “Young Scholars Affecting Composition: A Challenge to Disciplinary Citation Practices.” College English 68.3 (2006): 253-271. Print.</a:t>
            </a:r>
          </a:p>
        </p:txBody>
      </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p:cNvSpPr>
            <a:spLocks noGrp="1" noChangeArrowheads="1"/>
          </p:cNvSpPr>
          <p:nvPr>
            <p:ph type="title"/>
          </p:nvPr>
        </p:nvSpPr>
        <p:spPr>
          <a:xfrm>
            <a:off x="2171700" y="685800"/>
            <a:ext cx="6515100" cy="1206500"/>
          </a:xfrm>
        </p:spPr>
        <p:txBody>
          <a:bodyPr/>
          <a:lstStyle/>
          <a:p>
            <a:pPr eaLnBrk="1" hangingPunct="1"/>
            <a:r>
              <a:rPr lang="en-US" altLang="en-US" sz="4000" b="1" smtClean="0">
                <a:latin typeface="Lucida Grande" charset="0"/>
                <a:ea typeface="Lucida Grande" charset="0"/>
                <a:cs typeface="Lucida Grande" charset="0"/>
                <a:sym typeface="Lucida Grande" charset="0"/>
              </a:rPr>
              <a:t>When do we cite? </a:t>
            </a:r>
            <a:endParaRPr lang="en-US" altLang="en-US" sz="4000" b="1" smtClean="0">
              <a:latin typeface="Lucida Grande" charset="0"/>
              <a:sym typeface="Lucida Grande" charset="0"/>
            </a:endParaRPr>
          </a:p>
        </p:txBody>
      </p:sp>
      <p:sp>
        <p:nvSpPr>
          <p:cNvPr id="32771" name="Rectangle 2"/>
          <p:cNvSpPr>
            <a:spLocks/>
          </p:cNvSpPr>
          <p:nvPr/>
        </p:nvSpPr>
        <p:spPr bwMode="auto">
          <a:xfrm>
            <a:off x="457200" y="1803400"/>
            <a:ext cx="71628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lnSpc>
                <a:spcPct val="80000"/>
              </a:lnSpc>
              <a:spcBef>
                <a:spcPts val="475"/>
              </a:spcBef>
              <a:buClrTx/>
              <a:buSzTx/>
              <a:buFontTx/>
              <a:buNone/>
            </a:pPr>
            <a:r>
              <a:rPr lang="en-US" altLang="en-US" sz="2000" b="1">
                <a:solidFill>
                  <a:schemeClr val="tx1"/>
                </a:solidFill>
                <a:latin typeface="Lucida Grande" charset="0"/>
                <a:ea typeface="Lucida Grande" charset="0"/>
                <a:cs typeface="Lucida Grande" charset="0"/>
                <a:sym typeface="Lucida Grande" charset="0"/>
              </a:rPr>
              <a:t>	</a:t>
            </a:r>
            <a:r>
              <a:rPr lang="en-US" altLang="en-US" sz="2400" b="1">
                <a:solidFill>
                  <a:schemeClr val="tx1"/>
                </a:solidFill>
                <a:latin typeface="Lucida Grande" charset="0"/>
                <a:ea typeface="Lucida Grande" charset="0"/>
                <a:cs typeface="Lucida Grande" charset="0"/>
                <a:sym typeface="Lucida Grande" charset="0"/>
              </a:rPr>
              <a:t>Cite sources within your paper </a:t>
            </a:r>
            <a:r>
              <a:rPr lang="en-US" altLang="en-US" sz="2400" b="1" u="sng">
                <a:solidFill>
                  <a:schemeClr val="tx1"/>
                </a:solidFill>
                <a:latin typeface="Lucida Grande" charset="0"/>
                <a:ea typeface="Lucida Grande" charset="0"/>
                <a:cs typeface="Lucida Grande" charset="0"/>
                <a:sym typeface="Lucida Grande" charset="0"/>
              </a:rPr>
              <a:t>and</a:t>
            </a:r>
            <a:r>
              <a:rPr lang="en-US" altLang="en-US" sz="2400" b="1">
                <a:solidFill>
                  <a:schemeClr val="tx1"/>
                </a:solidFill>
                <a:latin typeface="Lucida Grande" charset="0"/>
                <a:ea typeface="Lucida Grande" charset="0"/>
                <a:cs typeface="Lucida Grande" charset="0"/>
                <a:sym typeface="Lucida Grande" charset="0"/>
              </a:rPr>
              <a:t> at the end of your paper whenever:</a:t>
            </a:r>
            <a:endParaRPr lang="en-US" altLang="en-US" sz="2400">
              <a:solidFill>
                <a:schemeClr val="tx1"/>
              </a:solidFill>
              <a:latin typeface="Lucida Grande" charset="0"/>
              <a:ea typeface="Lucida Grande" charset="0"/>
              <a:cs typeface="Lucida Grande" charset="0"/>
              <a:sym typeface="Lucida Grande" charset="0"/>
            </a:endParaRPr>
          </a:p>
          <a:p>
            <a:pPr eaLnBrk="1" hangingPunct="1">
              <a:lnSpc>
                <a:spcPct val="80000"/>
              </a:lnSpc>
              <a:spcBef>
                <a:spcPts val="525"/>
              </a:spcBef>
              <a:buClrTx/>
              <a:buSzTx/>
              <a:buFontTx/>
              <a:buNone/>
            </a:pPr>
            <a:endParaRPr lang="en-US" altLang="en-US" sz="2400">
              <a:solidFill>
                <a:schemeClr val="tx1"/>
              </a:solidFill>
              <a:latin typeface="Lucida Grande" charset="0"/>
              <a:ea typeface="Lucida Grande" charset="0"/>
              <a:cs typeface="Lucida Grande" charset="0"/>
              <a:sym typeface="Lucida Grande" charset="0"/>
            </a:endParaRPr>
          </a:p>
          <a:p>
            <a:pPr eaLnBrk="1" hangingPunct="1">
              <a:lnSpc>
                <a:spcPct val="80000"/>
              </a:lnSpc>
              <a:spcBef>
                <a:spcPts val="525"/>
              </a:spcBef>
              <a:buClr>
                <a:srgbClr val="000000"/>
              </a:buClr>
              <a:buSzPct val="100000"/>
              <a:buFont typeface="Arial" panose="020B0604020202020204" pitchFamily="34" charset="0"/>
              <a:buChar char="•"/>
            </a:pPr>
            <a:r>
              <a:rPr lang="en-US" altLang="en-US" sz="2400">
                <a:solidFill>
                  <a:schemeClr val="tx1"/>
                </a:solidFill>
                <a:latin typeface="Lucida Grande" charset="0"/>
                <a:ea typeface="Lucida Grande" charset="0"/>
                <a:cs typeface="Lucida Grande" charset="0"/>
                <a:sym typeface="Lucida Grande" charset="0"/>
              </a:rPr>
              <a:t>You </a:t>
            </a:r>
            <a:r>
              <a:rPr lang="en-US" altLang="en-US" sz="2400" b="1">
                <a:solidFill>
                  <a:schemeClr val="tx1"/>
                </a:solidFill>
                <a:latin typeface="Lucida Grande" charset="0"/>
                <a:ea typeface="Lucida Grande" charset="0"/>
                <a:cs typeface="Lucida Grande" charset="0"/>
                <a:sym typeface="Lucida Grande" charset="0"/>
              </a:rPr>
              <a:t>summarize</a:t>
            </a:r>
            <a:r>
              <a:rPr lang="en-US" altLang="en-US" sz="2400">
                <a:solidFill>
                  <a:schemeClr val="tx1"/>
                </a:solidFill>
                <a:latin typeface="Lucida Grande" charset="0"/>
                <a:ea typeface="Lucida Grande" charset="0"/>
                <a:cs typeface="Lucida Grande" charset="0"/>
                <a:sym typeface="Lucida Grande" charset="0"/>
              </a:rPr>
              <a:t>, </a:t>
            </a:r>
            <a:r>
              <a:rPr lang="en-US" altLang="en-US" sz="2400" b="1">
                <a:solidFill>
                  <a:schemeClr val="tx1"/>
                </a:solidFill>
                <a:latin typeface="Lucida Grande" charset="0"/>
                <a:ea typeface="Lucida Grande" charset="0"/>
                <a:cs typeface="Lucida Grande" charset="0"/>
                <a:sym typeface="Lucida Grande" charset="0"/>
              </a:rPr>
              <a:t>paraphrase</a:t>
            </a:r>
            <a:r>
              <a:rPr lang="en-US" altLang="en-US" sz="2400">
                <a:solidFill>
                  <a:schemeClr val="tx1"/>
                </a:solidFill>
                <a:latin typeface="Lucida Grande" charset="0"/>
                <a:ea typeface="Lucida Grande" charset="0"/>
                <a:cs typeface="Lucida Grande" charset="0"/>
                <a:sym typeface="Lucida Grande" charset="0"/>
              </a:rPr>
              <a:t>, or </a:t>
            </a:r>
            <a:r>
              <a:rPr lang="en-US" altLang="en-US" sz="2400" b="1">
                <a:solidFill>
                  <a:schemeClr val="tx1"/>
                </a:solidFill>
                <a:latin typeface="Lucida Grande" charset="0"/>
                <a:ea typeface="Lucida Grande" charset="0"/>
                <a:cs typeface="Lucida Grande" charset="0"/>
                <a:sym typeface="Lucida Grande" charset="0"/>
              </a:rPr>
              <a:t>quote</a:t>
            </a:r>
            <a:r>
              <a:rPr lang="en-US" altLang="en-US" sz="2400">
                <a:solidFill>
                  <a:schemeClr val="tx1"/>
                </a:solidFill>
                <a:latin typeface="Lucida Grande" charset="0"/>
                <a:ea typeface="Lucida Grande" charset="0"/>
                <a:cs typeface="Lucida Grande" charset="0"/>
                <a:sym typeface="Lucida Grande" charset="0"/>
              </a:rPr>
              <a:t> an original idea from a source</a:t>
            </a:r>
          </a:p>
          <a:p>
            <a:pPr eaLnBrk="1" hangingPunct="1">
              <a:lnSpc>
                <a:spcPct val="80000"/>
              </a:lnSpc>
              <a:spcBef>
                <a:spcPts val="525"/>
              </a:spcBef>
              <a:buClr>
                <a:srgbClr val="000000"/>
              </a:buClr>
              <a:buSzPct val="100000"/>
              <a:buFont typeface="Arial" panose="020B0604020202020204" pitchFamily="34" charset="0"/>
              <a:buChar char="•"/>
            </a:pPr>
            <a:r>
              <a:rPr lang="en-US" altLang="en-US" sz="2400">
                <a:solidFill>
                  <a:schemeClr val="tx1"/>
                </a:solidFill>
                <a:latin typeface="Lucida Grande" charset="0"/>
                <a:ea typeface="Lucida Grande" charset="0"/>
                <a:cs typeface="Lucida Grande" charset="0"/>
                <a:sym typeface="Lucida Grande" charset="0"/>
              </a:rPr>
              <a:t>You use factual information that is not common knowledge to the general public or to your particular discipline (not sure? cite it!)</a:t>
            </a:r>
          </a:p>
          <a:p>
            <a:pPr eaLnBrk="1" hangingPunct="1">
              <a:lnSpc>
                <a:spcPct val="80000"/>
              </a:lnSpc>
              <a:spcBef>
                <a:spcPts val="525"/>
              </a:spcBef>
              <a:buClr>
                <a:srgbClr val="000000"/>
              </a:buClr>
              <a:buSzPct val="100000"/>
              <a:buFont typeface="Arial" panose="020B0604020202020204" pitchFamily="34" charset="0"/>
              <a:buChar char="•"/>
            </a:pPr>
            <a:r>
              <a:rPr lang="en-US" altLang="en-US" sz="2400">
                <a:solidFill>
                  <a:schemeClr val="tx1"/>
                </a:solidFill>
                <a:latin typeface="Lucida Grande" charset="0"/>
                <a:ea typeface="Lucida Grande" charset="0"/>
                <a:cs typeface="Lucida Grande" charset="0"/>
                <a:sym typeface="Lucida Grande" charset="0"/>
              </a:rPr>
              <a:t>You use charts, graphs, photos, or any artwork from a source </a:t>
            </a:r>
          </a:p>
          <a:p>
            <a:pPr eaLnBrk="1" hangingPunct="1">
              <a:lnSpc>
                <a:spcPct val="80000"/>
              </a:lnSpc>
              <a:spcBef>
                <a:spcPts val="525"/>
              </a:spcBef>
              <a:buClr>
                <a:srgbClr val="000000"/>
              </a:buClr>
              <a:buSzPct val="100000"/>
              <a:buFont typeface="Arial" panose="020B0604020202020204" pitchFamily="34" charset="0"/>
              <a:buChar char="•"/>
            </a:pPr>
            <a:r>
              <a:rPr lang="en-US" altLang="en-US" sz="2400">
                <a:solidFill>
                  <a:schemeClr val="tx1"/>
                </a:solidFill>
                <a:latin typeface="Lucida Grande" charset="0"/>
                <a:ea typeface="Lucida Grande" charset="0"/>
                <a:cs typeface="Lucida Grande" charset="0"/>
                <a:sym typeface="Lucida Grande" charset="0"/>
              </a:rPr>
              <a:t>You are citing statistics, evidence, or data that doesn’t come from your own experiments</a:t>
            </a:r>
          </a:p>
          <a:p>
            <a:pPr eaLnBrk="1" hangingPunct="1">
              <a:lnSpc>
                <a:spcPct val="80000"/>
              </a:lnSpc>
              <a:spcBef>
                <a:spcPts val="475"/>
              </a:spcBef>
              <a:buClrTx/>
              <a:buSzTx/>
              <a:buFontTx/>
              <a:buNone/>
            </a:pPr>
            <a:endParaRPr lang="en-US" altLang="en-US" sz="2000">
              <a:solidFill>
                <a:schemeClr val="tx1"/>
              </a:solidFill>
              <a:latin typeface="Lucida Grande" charset="0"/>
              <a:ea typeface="Lucida Grande" charset="0"/>
              <a:cs typeface="Lucida Grande" charset="0"/>
              <a:sym typeface="Lucida Grande" charset="0"/>
            </a:endParaRPr>
          </a:p>
          <a:p>
            <a:pPr algn="ctr" eaLnBrk="1" hangingPunct="1">
              <a:lnSpc>
                <a:spcPct val="80000"/>
              </a:lnSpc>
              <a:spcBef>
                <a:spcPts val="763"/>
              </a:spcBef>
              <a:buClrTx/>
              <a:buSzTx/>
              <a:buFontTx/>
              <a:buNone/>
            </a:pPr>
            <a:r>
              <a:rPr lang="en-US" altLang="en-US" sz="3200" b="1">
                <a:solidFill>
                  <a:srgbClr val="FFC000"/>
                </a:solidFill>
                <a:latin typeface="Lucida Grande" charset="0"/>
                <a:ea typeface="Lucida Grande" charset="0"/>
                <a:cs typeface="Lucida Grande" charset="0"/>
                <a:sym typeface="Lucida Grande" charset="0"/>
              </a:rPr>
              <a:t>        WHEN IN DOUBT, CITE IT!</a:t>
            </a:r>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a:xfrm>
            <a:off x="457200" y="749300"/>
            <a:ext cx="8229600" cy="1143000"/>
          </a:xfrm>
        </p:spPr>
        <p:txBody>
          <a:bodyPr rtlCol="0">
            <a:normAutofit fontScale="90000"/>
          </a:bodyPr>
          <a:lstStyle/>
          <a:p>
            <a:pPr eaLnBrk="1" fontAlgn="auto" hangingPunct="1">
              <a:spcAft>
                <a:spcPts val="0"/>
              </a:spcAft>
              <a:defRPr/>
            </a:pPr>
            <a:r>
              <a:rPr lang="en-US" altLang="en-US" b="1" dirty="0">
                <a:latin typeface="Lucida Grande" charset="0"/>
                <a:ea typeface="Lucida Grande" charset="0"/>
                <a:cs typeface="Lucida Grande" charset="0"/>
                <a:sym typeface="Lucida Grande" charset="0"/>
              </a:rPr>
              <a:t>Does that mean EVERYTHING in </a:t>
            </a:r>
            <a:r>
              <a:rPr lang="en-US" altLang="en-US" b="1" dirty="0" smtClean="0">
                <a:latin typeface="Lucida Grande" charset="0"/>
                <a:ea typeface="Lucida Grande" charset="0"/>
                <a:cs typeface="Lucida Grande" charset="0"/>
                <a:sym typeface="Lucida Grande" charset="0"/>
              </a:rPr>
              <a:t/>
            </a:r>
            <a:br>
              <a:rPr lang="en-US" altLang="en-US" b="1" dirty="0" smtClean="0">
                <a:latin typeface="Lucida Grande" charset="0"/>
                <a:ea typeface="Lucida Grande" charset="0"/>
                <a:cs typeface="Lucida Grande" charset="0"/>
                <a:sym typeface="Lucida Grande" charset="0"/>
              </a:rPr>
            </a:br>
            <a:r>
              <a:rPr lang="en-US" altLang="en-US" b="1" dirty="0" smtClean="0">
                <a:latin typeface="Lucida Grande" charset="0"/>
                <a:ea typeface="Lucida Grande" charset="0"/>
                <a:cs typeface="Lucida Grande" charset="0"/>
                <a:sym typeface="Lucida Grande" charset="0"/>
              </a:rPr>
              <a:t>my </a:t>
            </a:r>
            <a:r>
              <a:rPr lang="en-US" altLang="en-US" b="1" dirty="0">
                <a:latin typeface="Lucida Grande" charset="0"/>
                <a:ea typeface="Lucida Grande" charset="0"/>
                <a:cs typeface="Lucida Grande" charset="0"/>
                <a:sym typeface="Lucida Grande" charset="0"/>
              </a:rPr>
              <a:t>paper needs to be cited?</a:t>
            </a:r>
            <a:endParaRPr lang="en-US" altLang="en-US" b="1" dirty="0">
              <a:latin typeface="Lucida Grande" charset="0"/>
              <a:sym typeface="Lucida Grande" charset="0"/>
            </a:endParaRPr>
          </a:p>
        </p:txBody>
      </p:sp>
      <p:sp>
        <p:nvSpPr>
          <p:cNvPr id="33795" name="Rectangle 2"/>
          <p:cNvSpPr>
            <a:spLocks/>
          </p:cNvSpPr>
          <p:nvPr/>
        </p:nvSpPr>
        <p:spPr bwMode="auto">
          <a:xfrm>
            <a:off x="609600" y="1892300"/>
            <a:ext cx="72517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ts val="713"/>
              </a:spcBef>
              <a:buClrTx/>
              <a:buSzTx/>
              <a:buFontTx/>
              <a:buNone/>
            </a:pPr>
            <a:endParaRPr lang="en-US" altLang="en-US" sz="3000">
              <a:solidFill>
                <a:schemeClr val="tx1"/>
              </a:solidFill>
              <a:latin typeface="Lucida Grande" charset="0"/>
              <a:ea typeface="Lucida Grande" charset="0"/>
              <a:cs typeface="Lucida Grande" charset="0"/>
              <a:sym typeface="Lucida Grande" charset="0"/>
            </a:endParaRPr>
          </a:p>
          <a:p>
            <a:pPr eaLnBrk="1" hangingPunct="1">
              <a:spcBef>
                <a:spcPts val="713"/>
              </a:spcBef>
              <a:buClrTx/>
              <a:buSzTx/>
              <a:buFontTx/>
              <a:buNone/>
            </a:pPr>
            <a:r>
              <a:rPr lang="en-US" altLang="en-US" sz="2600">
                <a:solidFill>
                  <a:schemeClr val="tx1"/>
                </a:solidFill>
                <a:latin typeface="Lucida Grande" charset="0"/>
                <a:ea typeface="Lucida Grande" charset="0"/>
                <a:cs typeface="Lucida Grande" charset="0"/>
                <a:sym typeface="Lucida Grande" charset="0"/>
              </a:rPr>
              <a:t>The following do </a:t>
            </a:r>
            <a:r>
              <a:rPr lang="en-US" altLang="en-US" sz="2600" b="1">
                <a:solidFill>
                  <a:schemeClr val="tx1"/>
                </a:solidFill>
                <a:latin typeface="Lucida Grande" charset="0"/>
                <a:ea typeface="Lucida Grande" charset="0"/>
                <a:cs typeface="Lucida Grande" charset="0"/>
                <a:sym typeface="Lucida Grande" charset="0"/>
              </a:rPr>
              <a:t>NOT</a:t>
            </a:r>
            <a:r>
              <a:rPr lang="en-US" altLang="en-US" sz="2600">
                <a:solidFill>
                  <a:schemeClr val="tx1"/>
                </a:solidFill>
                <a:latin typeface="Lucida Grande" charset="0"/>
                <a:ea typeface="Lucida Grande" charset="0"/>
                <a:cs typeface="Lucida Grande" charset="0"/>
                <a:sym typeface="Lucida Grande" charset="0"/>
              </a:rPr>
              <a:t> have to be documented:</a:t>
            </a:r>
          </a:p>
          <a:p>
            <a:pPr eaLnBrk="1" hangingPunct="1">
              <a:spcBef>
                <a:spcPts val="475"/>
              </a:spcBef>
              <a:buClrTx/>
              <a:buSzTx/>
              <a:buFontTx/>
              <a:buNone/>
            </a:pPr>
            <a:endParaRPr lang="en-US" altLang="en-US" sz="2600">
              <a:solidFill>
                <a:schemeClr val="tx1"/>
              </a:solidFill>
              <a:latin typeface="Lucida Grande" charset="0"/>
              <a:ea typeface="Lucida Grande" charset="0"/>
              <a:cs typeface="Lucida Grande" charset="0"/>
              <a:sym typeface="Lucida Grande" charset="0"/>
            </a:endParaRPr>
          </a:p>
          <a:p>
            <a:pPr eaLnBrk="1" hangingPunct="1">
              <a:spcBef>
                <a:spcPts val="713"/>
              </a:spcBef>
              <a:buClr>
                <a:srgbClr val="000000"/>
              </a:buClr>
              <a:buSzPct val="100000"/>
              <a:buFont typeface="Arial" panose="020B0604020202020204" pitchFamily="34" charset="0"/>
              <a:buChar char="•"/>
            </a:pPr>
            <a:r>
              <a:rPr lang="en-US" altLang="en-US" sz="2600">
                <a:solidFill>
                  <a:schemeClr val="tx1"/>
                </a:solidFill>
                <a:latin typeface="Lucida Grande" charset="0"/>
                <a:ea typeface="Lucida Grande" charset="0"/>
                <a:cs typeface="Lucida Grande" charset="0"/>
                <a:sym typeface="Lucida Grande" charset="0"/>
              </a:rPr>
              <a:t>Facts that are widely known to the general public </a:t>
            </a:r>
          </a:p>
          <a:p>
            <a:pPr eaLnBrk="1" hangingPunct="1">
              <a:spcBef>
                <a:spcPts val="713"/>
              </a:spcBef>
              <a:buClr>
                <a:srgbClr val="000000"/>
              </a:buClr>
              <a:buSzPct val="100000"/>
              <a:buFont typeface="Arial" panose="020B0604020202020204" pitchFamily="34" charset="0"/>
              <a:buChar char="•"/>
            </a:pPr>
            <a:r>
              <a:rPr lang="en-US" altLang="en-US" sz="2600">
                <a:solidFill>
                  <a:schemeClr val="tx1"/>
                </a:solidFill>
                <a:latin typeface="Lucida Grande" charset="0"/>
                <a:ea typeface="Lucida Grande" charset="0"/>
                <a:cs typeface="Lucida Grande" charset="0"/>
                <a:sym typeface="Lucida Grande" charset="0"/>
              </a:rPr>
              <a:t>Information or judgments considered to be “common knowledge” </a:t>
            </a:r>
          </a:p>
          <a:p>
            <a:pPr eaLnBrk="1" hangingPunct="1">
              <a:spcBef>
                <a:spcPts val="713"/>
              </a:spcBef>
              <a:buClr>
                <a:srgbClr val="000000"/>
              </a:buClr>
              <a:buSzPct val="100000"/>
              <a:buFont typeface="Arial" panose="020B0604020202020204" pitchFamily="34" charset="0"/>
              <a:buChar char="•"/>
            </a:pPr>
            <a:r>
              <a:rPr lang="en-US" altLang="en-US" sz="2600">
                <a:solidFill>
                  <a:schemeClr val="tx1"/>
                </a:solidFill>
                <a:latin typeface="Lucida Grande" charset="0"/>
                <a:ea typeface="Lucida Grande" charset="0"/>
                <a:cs typeface="Lucida Grande" charset="0"/>
                <a:sym typeface="Lucida Grande" charset="0"/>
              </a:rPr>
              <a:t>Facts widely known in your particular discipline</a:t>
            </a:r>
          </a:p>
          <a:p>
            <a:pPr eaLnBrk="1" hangingPunct="1">
              <a:spcBef>
                <a:spcPts val="713"/>
              </a:spcBef>
              <a:buClrTx/>
              <a:buSzTx/>
              <a:buFontTx/>
              <a:buNone/>
            </a:pPr>
            <a:r>
              <a:rPr lang="en-US" altLang="en-US" sz="3000">
                <a:solidFill>
                  <a:schemeClr val="tx1"/>
                </a:solidFill>
                <a:latin typeface="Lucida Grande" charset="0"/>
                <a:ea typeface="Lucida Grande" charset="0"/>
                <a:cs typeface="Lucida Grande" charset="0"/>
                <a:sym typeface="Lucida Grande" charset="0"/>
              </a:rPr>
              <a:t>    </a:t>
            </a:r>
          </a:p>
        </p:txBody>
      </p:sp>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p:cNvSpPr>
            <a:spLocks noGrp="1" noChangeArrowheads="1"/>
          </p:cNvSpPr>
          <p:nvPr>
            <p:ph type="title"/>
          </p:nvPr>
        </p:nvSpPr>
        <p:spPr>
          <a:xfrm>
            <a:off x="6350" y="533400"/>
            <a:ext cx="8382000" cy="1371600"/>
          </a:xfrm>
        </p:spPr>
        <p:txBody>
          <a:bodyPr/>
          <a:lstStyle/>
          <a:p>
            <a:pPr algn="ctr" eaLnBrk="1" hangingPunct="1"/>
            <a:r>
              <a:rPr lang="en-US" altLang="en-US" sz="4000" b="1" smtClean="0">
                <a:latin typeface="Lucida Grande" charset="0"/>
                <a:ea typeface="Lucida Grande" charset="0"/>
                <a:cs typeface="Lucida Grande" charset="0"/>
                <a:sym typeface="Lucida Grande" charset="0"/>
              </a:rPr>
              <a:t>Examples of </a:t>
            </a:r>
            <a:br>
              <a:rPr lang="en-US" altLang="en-US" sz="4000" b="1" smtClean="0">
                <a:latin typeface="Lucida Grande" charset="0"/>
                <a:ea typeface="Lucida Grande" charset="0"/>
                <a:cs typeface="Lucida Grande" charset="0"/>
                <a:sym typeface="Lucida Grande" charset="0"/>
              </a:rPr>
            </a:br>
            <a:r>
              <a:rPr lang="en-US" altLang="en-US" sz="4000" b="1" smtClean="0">
                <a:latin typeface="Lucida Grande" charset="0"/>
                <a:ea typeface="Lucida Grande" charset="0"/>
                <a:cs typeface="Lucida Grande" charset="0"/>
                <a:sym typeface="Lucida Grande" charset="0"/>
              </a:rPr>
              <a:t>Common Knowledge</a:t>
            </a:r>
            <a:endParaRPr lang="en-US" altLang="en-US" sz="4000" b="1" smtClean="0">
              <a:latin typeface="Lucida Grande" charset="0"/>
              <a:sym typeface="Lucida Grande" charset="0"/>
            </a:endParaRPr>
          </a:p>
        </p:txBody>
      </p:sp>
      <p:sp>
        <p:nvSpPr>
          <p:cNvPr id="34819" name="Rectangle 2"/>
          <p:cNvSpPr>
            <a:spLocks/>
          </p:cNvSpPr>
          <p:nvPr/>
        </p:nvSpPr>
        <p:spPr bwMode="auto">
          <a:xfrm>
            <a:off x="571500" y="2043113"/>
            <a:ext cx="8229600" cy="452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lnSpc>
                <a:spcPct val="80000"/>
              </a:lnSpc>
              <a:spcBef>
                <a:spcPct val="0"/>
              </a:spcBef>
              <a:buClrTx/>
              <a:buSzTx/>
              <a:buFontTx/>
              <a:buNone/>
            </a:pPr>
            <a:r>
              <a:rPr lang="en-US" altLang="en-US" sz="2000">
                <a:solidFill>
                  <a:schemeClr val="tx1"/>
                </a:solidFill>
                <a:latin typeface="Lucida Grande" charset="0"/>
                <a:ea typeface="Lucida Grande" charset="0"/>
                <a:cs typeface="Lucida Grande" charset="0"/>
                <a:sym typeface="Lucida Grande" charset="0"/>
              </a:rPr>
              <a:t>	</a:t>
            </a:r>
            <a:endParaRPr lang="en-US" altLang="en-US" sz="3200">
              <a:solidFill>
                <a:schemeClr val="tx1"/>
              </a:solidFill>
              <a:latin typeface="Lucida Grande" charset="0"/>
              <a:ea typeface="Lucida Grande" charset="0"/>
              <a:cs typeface="Lucida Grande" charset="0"/>
              <a:sym typeface="Lucida Grande" charset="0"/>
            </a:endParaRPr>
          </a:p>
          <a:p>
            <a:pPr eaLnBrk="1" hangingPunct="1">
              <a:lnSpc>
                <a:spcPct val="80000"/>
              </a:lnSpc>
              <a:spcBef>
                <a:spcPts val="613"/>
              </a:spcBef>
              <a:buClr>
                <a:srgbClr val="000000"/>
              </a:buClr>
              <a:buSzPct val="100000"/>
              <a:buFont typeface="Arial" panose="020B0604020202020204" pitchFamily="34" charset="0"/>
              <a:buChar char="•"/>
            </a:pPr>
            <a:r>
              <a:rPr lang="en-US" altLang="en-US" sz="2600">
                <a:solidFill>
                  <a:schemeClr val="tx1"/>
                </a:solidFill>
                <a:latin typeface="Lucida Grande" charset="0"/>
                <a:ea typeface="Lucida Grande" charset="0"/>
                <a:cs typeface="Lucida Grande" charset="0"/>
                <a:sym typeface="Lucida Grande" charset="0"/>
              </a:rPr>
              <a:t>John Adams was the second president</a:t>
            </a:r>
            <a:endParaRPr lang="en-US" altLang="en-US" sz="3200">
              <a:solidFill>
                <a:schemeClr val="tx1"/>
              </a:solidFill>
              <a:latin typeface="Lucida Grande" charset="0"/>
              <a:ea typeface="Lucida Grande" charset="0"/>
              <a:cs typeface="Lucida Grande" charset="0"/>
              <a:sym typeface="Lucida Grande" charset="0"/>
            </a:endParaRPr>
          </a:p>
          <a:p>
            <a:pPr eaLnBrk="1" hangingPunct="1">
              <a:lnSpc>
                <a:spcPct val="80000"/>
              </a:lnSpc>
              <a:spcBef>
                <a:spcPts val="613"/>
              </a:spcBef>
              <a:buClrTx/>
              <a:buSzTx/>
              <a:buFontTx/>
              <a:buNone/>
            </a:pPr>
            <a:endParaRPr lang="en-US" altLang="en-US" sz="2600">
              <a:solidFill>
                <a:schemeClr val="tx1"/>
              </a:solidFill>
              <a:latin typeface="Lucida Grande" charset="0"/>
              <a:ea typeface="Lucida Grande" charset="0"/>
              <a:cs typeface="Lucida Grande" charset="0"/>
              <a:sym typeface="Lucida Grande" charset="0"/>
            </a:endParaRPr>
          </a:p>
          <a:p>
            <a:pPr eaLnBrk="1" hangingPunct="1">
              <a:lnSpc>
                <a:spcPct val="80000"/>
              </a:lnSpc>
              <a:spcBef>
                <a:spcPts val="613"/>
              </a:spcBef>
              <a:buClr>
                <a:srgbClr val="000000"/>
              </a:buClr>
              <a:buSzPct val="100000"/>
              <a:buFont typeface="Arial" panose="020B0604020202020204" pitchFamily="34" charset="0"/>
              <a:buChar char="•"/>
            </a:pPr>
            <a:r>
              <a:rPr lang="en-US" altLang="en-US" sz="2600">
                <a:solidFill>
                  <a:schemeClr val="tx1"/>
                </a:solidFill>
                <a:latin typeface="Lucida Grande" charset="0"/>
                <a:ea typeface="Lucida Grande" charset="0"/>
                <a:cs typeface="Lucida Grande" charset="0"/>
                <a:sym typeface="Lucida Grande" charset="0"/>
              </a:rPr>
              <a:t>The Japanese attacked Pearl Harbor on December 7, 1941</a:t>
            </a:r>
            <a:endParaRPr lang="en-US" altLang="en-US" sz="3200">
              <a:solidFill>
                <a:schemeClr val="tx1"/>
              </a:solidFill>
              <a:latin typeface="Lucida Grande" charset="0"/>
              <a:ea typeface="Lucida Grande" charset="0"/>
              <a:cs typeface="Lucida Grande" charset="0"/>
              <a:sym typeface="Lucida Grande" charset="0"/>
            </a:endParaRPr>
          </a:p>
          <a:p>
            <a:pPr eaLnBrk="1" hangingPunct="1">
              <a:lnSpc>
                <a:spcPct val="80000"/>
              </a:lnSpc>
              <a:spcBef>
                <a:spcPts val="613"/>
              </a:spcBef>
              <a:buClr>
                <a:srgbClr val="000000"/>
              </a:buClr>
              <a:buSzPct val="100000"/>
              <a:buFont typeface="Arial" panose="020B0604020202020204" pitchFamily="34" charset="0"/>
              <a:buChar char="•"/>
            </a:pPr>
            <a:endParaRPr lang="en-US" altLang="en-US" sz="2600">
              <a:solidFill>
                <a:schemeClr val="tx1"/>
              </a:solidFill>
              <a:latin typeface="Lucida Grande" charset="0"/>
              <a:ea typeface="Lucida Grande" charset="0"/>
              <a:cs typeface="Lucida Grande" charset="0"/>
              <a:sym typeface="Lucida Grande" charset="0"/>
            </a:endParaRPr>
          </a:p>
          <a:p>
            <a:pPr eaLnBrk="1" hangingPunct="1">
              <a:lnSpc>
                <a:spcPct val="80000"/>
              </a:lnSpc>
              <a:spcBef>
                <a:spcPct val="0"/>
              </a:spcBef>
              <a:buClrTx/>
              <a:buSzTx/>
              <a:buFontTx/>
              <a:buNone/>
            </a:pPr>
            <a:r>
              <a:rPr lang="en-US" altLang="en-US" sz="2600">
                <a:solidFill>
                  <a:schemeClr val="tx1"/>
                </a:solidFill>
                <a:latin typeface="Lucida Grande" charset="0"/>
                <a:ea typeface="Lucida Grande" charset="0"/>
                <a:cs typeface="Lucida Grande" charset="0"/>
                <a:sym typeface="Lucida Grande" charset="0"/>
              </a:rPr>
              <a:t>	If you see a fact in three or more sources, and you are fairly certain your readers already know this information, it is likely to be “common knowledge” </a:t>
            </a:r>
            <a:endParaRPr lang="en-US" altLang="en-US" sz="3200">
              <a:solidFill>
                <a:schemeClr val="tx1"/>
              </a:solidFill>
              <a:latin typeface="Lucida Grande" charset="0"/>
              <a:ea typeface="Lucida Grande" charset="0"/>
              <a:cs typeface="Lucida Grande" charset="0"/>
              <a:sym typeface="Lucida Grande" charset="0"/>
            </a:endParaRPr>
          </a:p>
          <a:p>
            <a:pPr eaLnBrk="1" hangingPunct="1">
              <a:lnSpc>
                <a:spcPct val="80000"/>
              </a:lnSpc>
              <a:spcBef>
                <a:spcPct val="0"/>
              </a:spcBef>
              <a:buClrTx/>
              <a:buSzTx/>
              <a:buFontTx/>
              <a:buNone/>
            </a:pPr>
            <a:endParaRPr lang="en-US" altLang="en-US" sz="2000">
              <a:solidFill>
                <a:srgbClr val="0000FF"/>
              </a:solidFill>
              <a:latin typeface="Lucida Grande" charset="0"/>
              <a:ea typeface="Lucida Grande" charset="0"/>
              <a:cs typeface="Lucida Grande" charset="0"/>
              <a:sym typeface="Lucida Grande" charset="0"/>
            </a:endParaRPr>
          </a:p>
          <a:p>
            <a:pPr algn="ctr" eaLnBrk="1" hangingPunct="1">
              <a:lnSpc>
                <a:spcPct val="80000"/>
              </a:lnSpc>
              <a:spcBef>
                <a:spcPct val="0"/>
              </a:spcBef>
              <a:buClrTx/>
              <a:buSzTx/>
              <a:buFontTx/>
              <a:buNone/>
            </a:pPr>
            <a:r>
              <a:rPr lang="en-US" altLang="en-US" sz="2000">
                <a:solidFill>
                  <a:srgbClr val="3B5A9D"/>
                </a:solidFill>
                <a:latin typeface="Lucida Grande" charset="0"/>
                <a:ea typeface="Lucida Grande" charset="0"/>
                <a:cs typeface="Lucida Grande" charset="0"/>
                <a:sym typeface="Lucida Grande" charset="0"/>
              </a:rPr>
              <a:t>	</a:t>
            </a:r>
          </a:p>
          <a:p>
            <a:pPr algn="ctr" eaLnBrk="1" hangingPunct="1">
              <a:lnSpc>
                <a:spcPct val="80000"/>
              </a:lnSpc>
              <a:spcBef>
                <a:spcPct val="0"/>
              </a:spcBef>
              <a:buClrTx/>
              <a:buSzTx/>
              <a:buFontTx/>
              <a:buNone/>
            </a:pPr>
            <a:r>
              <a:rPr lang="en-US" altLang="en-US" sz="2800" b="1">
                <a:solidFill>
                  <a:srgbClr val="FFC000"/>
                </a:solidFill>
                <a:latin typeface="Lucida Grande" charset="0"/>
                <a:ea typeface="Lucida Grande" charset="0"/>
                <a:cs typeface="Lucida Grande" charset="0"/>
                <a:sym typeface="Lucida Grande" charset="0"/>
              </a:rPr>
              <a:t>WHEN IN DOUBT, CITE IT!</a:t>
            </a:r>
          </a:p>
        </p:txBody>
      </p:sp>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Grp="1" noChangeArrowheads="1"/>
          </p:cNvSpPr>
          <p:nvPr>
            <p:ph type="title"/>
          </p:nvPr>
        </p:nvSpPr>
        <p:spPr>
          <a:xfrm>
            <a:off x="0" y="1041400"/>
            <a:ext cx="9169400" cy="1676400"/>
          </a:xfrm>
        </p:spPr>
        <p:txBody>
          <a:bodyPr/>
          <a:lstStyle/>
          <a:p>
            <a:pPr algn="ctr" eaLnBrk="1" hangingPunct="1"/>
            <a:r>
              <a:rPr lang="en-US" altLang="en-US" sz="4300" b="1" smtClean="0">
                <a:ea typeface="Lucida Grande" charset="0"/>
                <a:cs typeface="Lucida Grande" charset="0"/>
                <a:sym typeface="Lucida Grande" charset="0"/>
              </a:rPr>
              <a:t>Let’s Test</a:t>
            </a:r>
            <a:br>
              <a:rPr lang="en-US" altLang="en-US" sz="4300" b="1" smtClean="0">
                <a:ea typeface="Lucida Grande" charset="0"/>
                <a:cs typeface="Lucida Grande" charset="0"/>
                <a:sym typeface="Lucida Grande" charset="0"/>
              </a:rPr>
            </a:br>
            <a:r>
              <a:rPr lang="en-US" altLang="en-US" sz="4300" b="1" smtClean="0">
                <a:ea typeface="Lucida Grande" charset="0"/>
                <a:cs typeface="Lucida Grande" charset="0"/>
                <a:sym typeface="Lucida Grande" charset="0"/>
              </a:rPr>
              <a:t>our Knowledge!</a:t>
            </a:r>
            <a:endParaRPr lang="en-US" altLang="en-US" sz="4300" b="1" smtClean="0">
              <a:sym typeface="Lucida Grande" charset="0"/>
            </a:endParaRPr>
          </a:p>
        </p:txBody>
      </p:sp>
      <p:sp>
        <p:nvSpPr>
          <p:cNvPr id="35843" name="Rectangle 2"/>
          <p:cNvSpPr>
            <a:spLocks/>
          </p:cNvSpPr>
          <p:nvPr/>
        </p:nvSpPr>
        <p:spPr bwMode="auto">
          <a:xfrm>
            <a:off x="-152400" y="3276600"/>
            <a:ext cx="85344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ts val="863"/>
              </a:spcBef>
              <a:buClrTx/>
              <a:buSzTx/>
              <a:buFontTx/>
              <a:buNone/>
            </a:pPr>
            <a:r>
              <a:rPr lang="en-US" altLang="en-US" sz="3600" dirty="0">
                <a:solidFill>
                  <a:schemeClr val="accent2"/>
                </a:solidFill>
                <a:latin typeface="Lucida Grande" charset="0"/>
                <a:ea typeface="Lucida Grande" charset="0"/>
                <a:cs typeface="Lucida Grande" charset="0"/>
                <a:sym typeface="Lucida Grande" charset="0"/>
              </a:rPr>
              <a:t>         Plagiarism Quiz:</a:t>
            </a:r>
            <a:endParaRPr lang="en-US" altLang="en-US" sz="3200" dirty="0">
              <a:solidFill>
                <a:schemeClr val="accent2"/>
              </a:solidFill>
              <a:latin typeface="Lucida Grande" charset="0"/>
              <a:ea typeface="Lucida Grande" charset="0"/>
              <a:cs typeface="Lucida Grande" charset="0"/>
              <a:sym typeface="Lucida Grande" charset="0"/>
            </a:endParaRPr>
          </a:p>
          <a:p>
            <a:pPr algn="ctr" eaLnBrk="1" hangingPunct="1">
              <a:spcBef>
                <a:spcPts val="288"/>
              </a:spcBef>
              <a:buClrTx/>
              <a:buSzTx/>
              <a:buFontTx/>
              <a:buNone/>
            </a:pPr>
            <a:r>
              <a:rPr lang="en-US" altLang="en-US" sz="1200" dirty="0" smtClean="0">
                <a:solidFill>
                  <a:schemeClr val="accent2"/>
                </a:solidFill>
                <a:latin typeface="Lucida Grande" charset="0"/>
                <a:ea typeface="Lucida Grande" charset="0"/>
                <a:cs typeface="Lucida Grande" charset="0"/>
                <a:sym typeface="Lucida Grande" charset="0"/>
                <a:hlinkClick r:id="rId2"/>
              </a:rPr>
              <a:t>Plagiarism Tutorial Part 1</a:t>
            </a:r>
            <a:endParaRPr lang="en-US" altLang="en-US" sz="1200" dirty="0" smtClean="0">
              <a:solidFill>
                <a:schemeClr val="accent2"/>
              </a:solidFill>
              <a:latin typeface="Lucida Grande" charset="0"/>
              <a:ea typeface="Lucida Grande" charset="0"/>
              <a:cs typeface="Lucida Grande" charset="0"/>
              <a:sym typeface="Lucida Grande" charset="0"/>
            </a:endParaRPr>
          </a:p>
          <a:p>
            <a:pPr algn="ctr" eaLnBrk="1" hangingPunct="1">
              <a:spcBef>
                <a:spcPts val="288"/>
              </a:spcBef>
              <a:buClrTx/>
              <a:buSzTx/>
              <a:buFontTx/>
              <a:buNone/>
            </a:pPr>
            <a:r>
              <a:rPr lang="en-US" altLang="en-US" sz="1200" dirty="0" smtClean="0">
                <a:solidFill>
                  <a:schemeClr val="accent2"/>
                </a:solidFill>
                <a:latin typeface="Lucida Grande" charset="0"/>
                <a:ea typeface="Lucida Grande" charset="0"/>
                <a:cs typeface="Lucida Grande" charset="0"/>
                <a:sym typeface="Lucida Grande" charset="0"/>
                <a:hlinkClick r:id="rId3"/>
              </a:rPr>
              <a:t>Plagiarism Tutorial Part 2</a:t>
            </a:r>
            <a:endParaRPr lang="en-US" altLang="en-US" sz="1200" dirty="0" smtClean="0">
              <a:solidFill>
                <a:schemeClr val="accent2"/>
              </a:solidFill>
              <a:latin typeface="Lucida Grande" charset="0"/>
              <a:ea typeface="Lucida Grande" charset="0"/>
              <a:cs typeface="Lucida Grande" charset="0"/>
              <a:sym typeface="Lucida Grande" charset="0"/>
            </a:endParaRPr>
          </a:p>
          <a:p>
            <a:pPr algn="ctr" eaLnBrk="1" hangingPunct="1">
              <a:spcBef>
                <a:spcPts val="288"/>
              </a:spcBef>
              <a:buClrTx/>
              <a:buSzTx/>
              <a:buFontTx/>
              <a:buNone/>
            </a:pPr>
            <a:endParaRPr lang="en-US" altLang="en-US" sz="1200" dirty="0">
              <a:solidFill>
                <a:schemeClr val="accent2"/>
              </a:solidFill>
              <a:latin typeface="Lucida Grande" charset="0"/>
              <a:ea typeface="Lucida Grande" charset="0"/>
              <a:cs typeface="Lucida Grande" charset="0"/>
              <a:sym typeface="Lucida Grande" charset="0"/>
            </a:endParaRPr>
          </a:p>
        </p:txBody>
      </p:sp>
    </p:spTree>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ctrTitle"/>
          </p:nvPr>
        </p:nvSpPr>
        <p:spPr>
          <a:xfrm>
            <a:off x="1600200" y="2209800"/>
            <a:ext cx="6108700" cy="1646238"/>
          </a:xfrm>
        </p:spPr>
        <p:txBody>
          <a:bodyPr/>
          <a:lstStyle/>
          <a:p>
            <a:pPr eaLnBrk="1" hangingPunct="1"/>
            <a:r>
              <a:rPr lang="en-US" altLang="en-US" smtClean="0"/>
              <a:t>Thanks for coming!</a:t>
            </a:r>
          </a:p>
        </p:txBody>
      </p:sp>
      <p:sp>
        <p:nvSpPr>
          <p:cNvPr id="36867" name="TextBox 3"/>
          <p:cNvSpPr txBox="1">
            <a:spLocks noChangeArrowheads="1"/>
          </p:cNvSpPr>
          <p:nvPr/>
        </p:nvSpPr>
        <p:spPr bwMode="auto">
          <a:xfrm>
            <a:off x="4800600" y="6400800"/>
            <a:ext cx="5499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200">
                <a:solidFill>
                  <a:srgbClr val="000000"/>
                </a:solidFill>
                <a:latin typeface="Gill Sans" charset="0"/>
                <a:ea typeface="ヒラギノ角ゴ ProN W3" charset="0"/>
                <a:cs typeface="ヒラギノ角ゴ ProN W3" charset="0"/>
                <a:sym typeface="Gill Sans" charset="0"/>
              </a:defRPr>
            </a:lvl1pPr>
            <a:lvl2pPr marL="742950" indent="-285750">
              <a:defRPr sz="4200">
                <a:solidFill>
                  <a:srgbClr val="000000"/>
                </a:solidFill>
                <a:latin typeface="Gill Sans" charset="0"/>
                <a:ea typeface="ヒラギノ角ゴ ProN W3" charset="0"/>
                <a:cs typeface="ヒラギノ角ゴ ProN W3" charset="0"/>
                <a:sym typeface="Gill Sans" charset="0"/>
              </a:defRPr>
            </a:lvl2pPr>
            <a:lvl3pPr marL="1143000" indent="-228600">
              <a:defRPr sz="4200">
                <a:solidFill>
                  <a:srgbClr val="000000"/>
                </a:solidFill>
                <a:latin typeface="Gill Sans" charset="0"/>
                <a:ea typeface="ヒラギノ角ゴ ProN W3" charset="0"/>
                <a:cs typeface="ヒラギノ角ゴ ProN W3" charset="0"/>
                <a:sym typeface="Gill Sans" charset="0"/>
              </a:defRPr>
            </a:lvl3pPr>
            <a:lvl4pPr marL="1600200" indent="-228600">
              <a:defRPr sz="4200">
                <a:solidFill>
                  <a:srgbClr val="000000"/>
                </a:solidFill>
                <a:latin typeface="Gill Sans" charset="0"/>
                <a:ea typeface="ヒラギノ角ゴ ProN W3" charset="0"/>
                <a:cs typeface="ヒラギノ角ゴ ProN W3" charset="0"/>
                <a:sym typeface="Gill Sans" charset="0"/>
              </a:defRPr>
            </a:lvl4pPr>
            <a:lvl5pPr marL="2057400" indent="-228600">
              <a:defRPr sz="4200">
                <a:solidFill>
                  <a:srgbClr val="000000"/>
                </a:solidFill>
                <a:latin typeface="Gill Sans" charset="0"/>
                <a:ea typeface="ヒラギノ角ゴ ProN W3" charset="0"/>
                <a:cs typeface="ヒラギノ角ゴ ProN W3" charset="0"/>
                <a:sym typeface="Gill Sans" charset="0"/>
              </a:defRPr>
            </a:lvl5pPr>
            <a:lvl6pPr marL="2514600" indent="-228600"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6pPr>
            <a:lvl7pPr marL="2971800" indent="-228600"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7pPr>
            <a:lvl8pPr marL="3429000" indent="-228600"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8pPr>
            <a:lvl9pPr marL="3886200" indent="-228600" eaLnBrk="0" fontAlgn="base" hangingPunct="0">
              <a:spcBef>
                <a:spcPct val="0"/>
              </a:spcBef>
              <a:spcAft>
                <a:spcPct val="0"/>
              </a:spcAft>
              <a:defRPr sz="4200">
                <a:solidFill>
                  <a:srgbClr val="000000"/>
                </a:solidFill>
                <a:latin typeface="Gill Sans" charset="0"/>
                <a:ea typeface="ヒラギノ角ゴ ProN W3" charset="0"/>
                <a:cs typeface="ヒラギノ角ゴ ProN W3" charset="0"/>
                <a:sym typeface="Gill Sans" charset="0"/>
              </a:defRPr>
            </a:lvl9pPr>
          </a:lstStyle>
          <a:p>
            <a:r>
              <a:rPr lang="en-US" altLang="en-US" sz="1800"/>
              <a:t>Updated Spring 2015 by Jenna Caviezel.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a:xfrm>
            <a:off x="1138238" y="762000"/>
            <a:ext cx="6346825" cy="685800"/>
          </a:xfrm>
        </p:spPr>
        <p:txBody>
          <a:bodyPr/>
          <a:lstStyle/>
          <a:p>
            <a:pPr algn="ctr" eaLnBrk="1" hangingPunct="1"/>
            <a:r>
              <a:rPr lang="en-US" altLang="en-US" b="1" smtClean="0">
                <a:ea typeface="Lucida Grande" charset="0"/>
                <a:cs typeface="Lucida Grande" charset="0"/>
                <a:sym typeface="Lucida Grande" charset="0"/>
              </a:rPr>
              <a:t>What is plagiarism?</a:t>
            </a:r>
            <a:endParaRPr lang="en-US" altLang="en-US" b="1" smtClean="0">
              <a:sym typeface="Lucida Grande" charset="0"/>
            </a:endParaRPr>
          </a:p>
        </p:txBody>
      </p:sp>
      <p:sp>
        <p:nvSpPr>
          <p:cNvPr id="17410" name="Rectangle 2"/>
          <p:cNvSpPr>
            <a:spLocks/>
          </p:cNvSpPr>
          <p:nvPr/>
        </p:nvSpPr>
        <p:spPr bwMode="auto">
          <a:xfrm>
            <a:off x="685800" y="1905000"/>
            <a:ext cx="7251700" cy="307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eaLnBrk="1" hangingPunct="1">
              <a:defRPr/>
            </a:pPr>
            <a:endParaRPr lang="en-US" altLang="en-US" sz="1400" dirty="0" smtClean="0">
              <a:latin typeface="Lucida Grande" charset="0"/>
              <a:ea typeface="Lucida Grande" charset="0"/>
              <a:cs typeface="Lucida Grande" charset="0"/>
              <a:sym typeface="Lucida Grande" charset="0"/>
            </a:endParaRPr>
          </a:p>
          <a:p>
            <a:pPr eaLnBrk="1" hangingPunct="1">
              <a:defRPr/>
            </a:pPr>
            <a:r>
              <a:rPr lang="en-US" altLang="en-US" sz="1600" dirty="0" smtClean="0">
                <a:latin typeface="Lucida Grande" charset="0"/>
                <a:ea typeface="Lucida Grande" charset="0"/>
                <a:cs typeface="Lucida Grande" charset="0"/>
                <a:sym typeface="Lucida Grande" charset="0"/>
              </a:rPr>
              <a:t>Merriam-Webster defines </a:t>
            </a:r>
            <a:r>
              <a:rPr lang="en-US" altLang="en-US" sz="1600" b="1" dirty="0" smtClean="0">
                <a:latin typeface="Lucida Grande" charset="0"/>
                <a:ea typeface="Lucida Grande" charset="0"/>
                <a:cs typeface="Lucida Grande" charset="0"/>
                <a:sym typeface="Lucida Grande" charset="0"/>
              </a:rPr>
              <a:t>“plagiarism” </a:t>
            </a:r>
            <a:r>
              <a:rPr lang="en-US" altLang="en-US" sz="1600" dirty="0" smtClean="0">
                <a:latin typeface="Lucida Grande" charset="0"/>
                <a:ea typeface="Lucida Grande" charset="0"/>
                <a:cs typeface="Lucida Grande" charset="0"/>
                <a:sym typeface="Lucida Grande" charset="0"/>
              </a:rPr>
              <a:t>in two ways: </a:t>
            </a:r>
          </a:p>
          <a:p>
            <a:pPr eaLnBrk="1" hangingPunct="1">
              <a:defRPr/>
            </a:pPr>
            <a:endParaRPr lang="en-US" altLang="en-US" sz="1600" dirty="0" smtClean="0">
              <a:latin typeface="Lucida Grande" charset="0"/>
              <a:ea typeface="Lucida Grande" charset="0"/>
              <a:cs typeface="Lucida Grande" charset="0"/>
              <a:sym typeface="Lucida Grande" charset="0"/>
            </a:endParaRPr>
          </a:p>
          <a:p>
            <a:pPr marL="342900" indent="-342900" eaLnBrk="1" hangingPunct="1">
              <a:buFontTx/>
              <a:buAutoNum type="arabicParenR"/>
              <a:defRPr/>
            </a:pPr>
            <a:r>
              <a:rPr lang="en-US" altLang="en-US" sz="1600" dirty="0" smtClean="0">
                <a:latin typeface="Lucida Grande" charset="0"/>
                <a:ea typeface="Lucida Grande" charset="0"/>
                <a:cs typeface="Lucida Grande" charset="0"/>
                <a:sym typeface="Lucida Grande" charset="0"/>
              </a:rPr>
              <a:t>to steal and pass off (the ideas or words of another) as one's own</a:t>
            </a:r>
            <a:r>
              <a:rPr lang="en-US" altLang="en-US" sz="1600" b="1" dirty="0" smtClean="0">
                <a:latin typeface="Lucida Grande" charset="0"/>
                <a:ea typeface="Lucida Grande" charset="0"/>
                <a:cs typeface="Lucida Grande" charset="0"/>
                <a:sym typeface="Lucida Grande" charset="0"/>
              </a:rPr>
              <a:t>: </a:t>
            </a:r>
            <a:r>
              <a:rPr lang="en-US" altLang="en-US" sz="1600" dirty="0" smtClean="0">
                <a:latin typeface="Lucida Grande" charset="0"/>
                <a:ea typeface="Lucida Grande" charset="0"/>
                <a:cs typeface="Lucida Grande" charset="0"/>
                <a:sym typeface="Lucida Grande" charset="0"/>
              </a:rPr>
              <a:t>use (another's production) without crediting the source; and </a:t>
            </a:r>
          </a:p>
          <a:p>
            <a:pPr marL="342900" indent="-342900" eaLnBrk="1" hangingPunct="1">
              <a:buFontTx/>
              <a:buAutoNum type="arabicParenR"/>
              <a:defRPr/>
            </a:pPr>
            <a:endParaRPr lang="en-US" altLang="en-US" sz="1600" dirty="0" smtClean="0">
              <a:latin typeface="Lucida Grande" charset="0"/>
              <a:ea typeface="Lucida Grande" charset="0"/>
              <a:cs typeface="Lucida Grande" charset="0"/>
              <a:sym typeface="Lucida Grande" charset="0"/>
            </a:endParaRPr>
          </a:p>
          <a:p>
            <a:pPr marL="342900" indent="-342900" eaLnBrk="1" hangingPunct="1">
              <a:buFontTx/>
              <a:buAutoNum type="arabicParenR"/>
              <a:defRPr/>
            </a:pPr>
            <a:r>
              <a:rPr lang="en-US" altLang="en-US" sz="1600" dirty="0" smtClean="0">
                <a:latin typeface="Lucida Grande" charset="0"/>
                <a:ea typeface="Lucida Grande" charset="0"/>
                <a:cs typeface="Lucida Grande" charset="0"/>
                <a:sym typeface="Lucida Grande" charset="0"/>
              </a:rPr>
              <a:t>to commit literary theft</a:t>
            </a:r>
            <a:r>
              <a:rPr lang="en-US" altLang="en-US" sz="1600" b="1" dirty="0" smtClean="0">
                <a:latin typeface="Lucida Grande" charset="0"/>
                <a:ea typeface="Lucida Grande" charset="0"/>
                <a:cs typeface="Lucida Grande" charset="0"/>
                <a:sym typeface="Lucida Grande" charset="0"/>
              </a:rPr>
              <a:t>: </a:t>
            </a:r>
            <a:r>
              <a:rPr lang="en-US" altLang="en-US" sz="1600" dirty="0" smtClean="0">
                <a:latin typeface="Lucida Grande" charset="0"/>
                <a:ea typeface="Lucida Grande" charset="0"/>
                <a:cs typeface="Lucida Grande" charset="0"/>
                <a:sym typeface="Lucida Grande" charset="0"/>
              </a:rPr>
              <a:t>present as new and original an idea or product derived from an existing source</a:t>
            </a:r>
          </a:p>
          <a:p>
            <a:pPr eaLnBrk="1" hangingPunct="1">
              <a:defRPr/>
            </a:pPr>
            <a:endParaRPr lang="en-US" altLang="en-US" sz="1600" dirty="0" smtClean="0">
              <a:latin typeface="Lucida Grande" charset="0"/>
              <a:ea typeface="Lucida Grande" charset="0"/>
              <a:cs typeface="Lucida Grande" charset="0"/>
              <a:sym typeface="Lucida Grande" charset="0"/>
            </a:endParaRPr>
          </a:p>
          <a:p>
            <a:pPr eaLnBrk="1" hangingPunct="1">
              <a:defRPr/>
            </a:pPr>
            <a:r>
              <a:rPr lang="en-US" altLang="en-US" sz="1600" dirty="0" smtClean="0">
                <a:latin typeface="Lucida Grande" charset="0"/>
                <a:ea typeface="Lucida Grande" charset="0"/>
                <a:cs typeface="Lucida Grande" charset="0"/>
                <a:sym typeface="Lucida Grande" charset="0"/>
              </a:rPr>
              <a:t>Sometimes, plagiarism is accidental or a result of laziness and not necessarily an intentional act. Either way, plagiarism carries with it stiff penalties. Your instructor is trained to recognize and find plagiarism and is bound to report it, so don’t think it is okay to occasionally let it slide.</a:t>
            </a:r>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514600" y="609600"/>
            <a:ext cx="4114800" cy="1320800"/>
          </a:xfrm>
        </p:spPr>
        <p:txBody>
          <a:bodyPr/>
          <a:lstStyle/>
          <a:p>
            <a:pPr eaLnBrk="1" hangingPunct="1"/>
            <a:r>
              <a:rPr lang="en-US" altLang="en-US" b="1" smtClean="0">
                <a:ea typeface="Lucida Grande" charset="0"/>
                <a:cs typeface="Lucida Grande" charset="0"/>
                <a:sym typeface="Lucida Grande" charset="0"/>
              </a:rPr>
              <a:t>And what are the</a:t>
            </a:r>
            <a:br>
              <a:rPr lang="en-US" altLang="en-US" b="1" smtClean="0">
                <a:ea typeface="Lucida Grande" charset="0"/>
                <a:cs typeface="Lucida Grande" charset="0"/>
                <a:sym typeface="Lucida Grande" charset="0"/>
              </a:rPr>
            </a:br>
            <a:r>
              <a:rPr lang="en-US" altLang="en-US" b="1" smtClean="0">
                <a:ea typeface="Lucida Grande" charset="0"/>
                <a:cs typeface="Lucida Grande" charset="0"/>
                <a:sym typeface="Lucida Grande" charset="0"/>
              </a:rPr>
              <a:t>consequences?</a:t>
            </a:r>
            <a:endParaRPr lang="en-US" altLang="en-US" smtClean="0"/>
          </a:p>
        </p:txBody>
      </p:sp>
      <p:sp>
        <p:nvSpPr>
          <p:cNvPr id="20483" name="Content Placeholder 2"/>
          <p:cNvSpPr>
            <a:spLocks noGrp="1"/>
          </p:cNvSpPr>
          <p:nvPr>
            <p:ph idx="1"/>
          </p:nvPr>
        </p:nvSpPr>
        <p:spPr>
          <a:xfrm>
            <a:off x="1131888" y="2057400"/>
            <a:ext cx="6346825" cy="3881438"/>
          </a:xfrm>
        </p:spPr>
        <p:txBody>
          <a:bodyPr/>
          <a:lstStyle/>
          <a:p>
            <a:pPr marL="0" indent="0" eaLnBrk="1" hangingPunct="1">
              <a:buFont typeface="Wingdings 3" panose="05040102010807070707" pitchFamily="18" charset="2"/>
              <a:buNone/>
            </a:pPr>
            <a:r>
              <a:rPr lang="en-US" altLang="en-US" b="1" smtClean="0">
                <a:solidFill>
                  <a:schemeClr val="tx1"/>
                </a:solidFill>
                <a:latin typeface="Lucida Grande" charset="0"/>
              </a:rPr>
              <a:t>An excerpt from the Academic and Classroom Misconduct section of the Motlow State Community College Catalog:</a:t>
            </a:r>
            <a:endParaRPr lang="en-US" altLang="en-US" smtClean="0">
              <a:solidFill>
                <a:schemeClr val="tx1"/>
              </a:solidFill>
              <a:latin typeface="Lucida Grande" charset="0"/>
            </a:endParaRPr>
          </a:p>
          <a:p>
            <a:pPr marL="0" indent="0" eaLnBrk="1" hangingPunct="1">
              <a:buFont typeface="Wingdings 3" panose="05040102010807070707" pitchFamily="18" charset="2"/>
              <a:buNone/>
            </a:pPr>
            <a:r>
              <a:rPr lang="en-US" altLang="en-US" smtClean="0">
                <a:solidFill>
                  <a:schemeClr val="tx1"/>
                </a:solidFill>
                <a:latin typeface="Lucida Grande" charset="0"/>
              </a:rPr>
              <a:t>“Plagiarism, cheating, and other forms of academic dishonesty are prohibited. Students guilty of academic misconduct, either directly or indirectly through participation or assistance, are immediately responsible to the instructor of the class. In addition to other possible disciplinary sanctions which may be imposed through the regular institutional procedures as a result of academic misconduct, the instructor has the authority to assign an “F” or a zero for the exercise or examination or to assign an “F” in the course.”</a:t>
            </a:r>
          </a:p>
          <a:p>
            <a:pPr marL="0" indent="0" eaLnBrk="1" hangingPunct="1">
              <a:buFont typeface="Wingdings 3" panose="05040102010807070707" pitchFamily="18" charset="2"/>
              <a:buNone/>
            </a:pPr>
            <a:endParaRPr lang="en-US" alt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p:cNvSpPr>
            <a:spLocks noGrp="1" noChangeArrowheads="1"/>
          </p:cNvSpPr>
          <p:nvPr>
            <p:ph type="title"/>
          </p:nvPr>
        </p:nvSpPr>
        <p:spPr>
          <a:xfrm>
            <a:off x="2209800" y="685800"/>
            <a:ext cx="6348413" cy="685800"/>
          </a:xfrm>
        </p:spPr>
        <p:txBody>
          <a:bodyPr/>
          <a:lstStyle/>
          <a:p>
            <a:pPr eaLnBrk="1" hangingPunct="1"/>
            <a:r>
              <a:rPr lang="en-US" altLang="en-US" b="1" smtClean="0"/>
              <a:t>Types of Plagiarism</a:t>
            </a:r>
          </a:p>
        </p:txBody>
      </p:sp>
      <p:sp>
        <p:nvSpPr>
          <p:cNvPr id="21507" name="Rectangle 2"/>
          <p:cNvSpPr>
            <a:spLocks/>
          </p:cNvSpPr>
          <p:nvPr/>
        </p:nvSpPr>
        <p:spPr bwMode="auto">
          <a:xfrm>
            <a:off x="746125" y="2247900"/>
            <a:ext cx="7658100" cy="318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US" altLang="en-US" sz="3000" b="1">
                <a:solidFill>
                  <a:schemeClr val="tx1"/>
                </a:solidFill>
                <a:latin typeface="Lucida Grande" charset="0"/>
                <a:ea typeface="Lucida Grande" charset="0"/>
                <a:cs typeface="Lucida Grande" charset="0"/>
                <a:sym typeface="Lucida Grande" charset="0"/>
              </a:rPr>
              <a:t>1. Direct</a:t>
            </a:r>
          </a:p>
          <a:p>
            <a:pPr eaLnBrk="1" hangingPunct="1">
              <a:spcBef>
                <a:spcPct val="0"/>
              </a:spcBef>
              <a:buClrTx/>
              <a:buSzTx/>
              <a:buFontTx/>
              <a:buNone/>
            </a:pPr>
            <a:endParaRPr lang="en-US" altLang="en-US" sz="3000" b="1">
              <a:solidFill>
                <a:schemeClr val="tx1"/>
              </a:solidFill>
              <a:latin typeface="Lucida Grande" charset="0"/>
              <a:ea typeface="Lucida Grande" charset="0"/>
              <a:cs typeface="Lucida Grande" charset="0"/>
              <a:sym typeface="Lucida Grande" charset="0"/>
            </a:endParaRPr>
          </a:p>
          <a:p>
            <a:pPr eaLnBrk="1" hangingPunct="1">
              <a:spcBef>
                <a:spcPct val="0"/>
              </a:spcBef>
              <a:buClrTx/>
              <a:buSzTx/>
              <a:buFontTx/>
              <a:buNone/>
            </a:pPr>
            <a:r>
              <a:rPr lang="en-US" altLang="en-US" sz="3000" b="1">
                <a:solidFill>
                  <a:schemeClr val="tx1"/>
                </a:solidFill>
                <a:latin typeface="Lucida Grande" charset="0"/>
                <a:ea typeface="Lucida Grande" charset="0"/>
                <a:cs typeface="Lucida Grande" charset="0"/>
                <a:sym typeface="Lucida Grande" charset="0"/>
              </a:rPr>
              <a:t>2. Paraphrase</a:t>
            </a:r>
          </a:p>
          <a:p>
            <a:pPr eaLnBrk="1" hangingPunct="1">
              <a:spcBef>
                <a:spcPct val="0"/>
              </a:spcBef>
              <a:buClrTx/>
              <a:buSzTx/>
              <a:buFontTx/>
              <a:buNone/>
            </a:pPr>
            <a:endParaRPr lang="en-US" altLang="en-US" sz="3000" b="1">
              <a:solidFill>
                <a:schemeClr val="tx1"/>
              </a:solidFill>
              <a:latin typeface="Lucida Grande" charset="0"/>
              <a:ea typeface="Lucida Grande" charset="0"/>
              <a:cs typeface="Lucida Grande" charset="0"/>
              <a:sym typeface="Lucida Grande" charset="0"/>
            </a:endParaRPr>
          </a:p>
          <a:p>
            <a:pPr eaLnBrk="1" hangingPunct="1">
              <a:spcBef>
                <a:spcPct val="0"/>
              </a:spcBef>
              <a:buClrTx/>
              <a:buSzTx/>
              <a:buFontTx/>
              <a:buNone/>
            </a:pPr>
            <a:r>
              <a:rPr lang="en-US" altLang="en-US" sz="3000" b="1">
                <a:solidFill>
                  <a:schemeClr val="tx1"/>
                </a:solidFill>
                <a:latin typeface="Lucida Grande" charset="0"/>
                <a:ea typeface="Lucida Grande" charset="0"/>
                <a:cs typeface="Lucida Grande" charset="0"/>
                <a:sym typeface="Lucida Grande" charset="0"/>
              </a:rPr>
              <a:t>3. Mosaic</a:t>
            </a:r>
          </a:p>
          <a:p>
            <a:pPr eaLnBrk="1" hangingPunct="1">
              <a:spcBef>
                <a:spcPct val="0"/>
              </a:spcBef>
              <a:buClrTx/>
              <a:buSzTx/>
              <a:buFontTx/>
              <a:buNone/>
            </a:pPr>
            <a:endParaRPr lang="en-US" altLang="en-US" sz="3000" b="1">
              <a:solidFill>
                <a:schemeClr val="tx1"/>
              </a:solidFill>
              <a:latin typeface="Lucida Grande" charset="0"/>
              <a:ea typeface="Lucida Grande" charset="0"/>
              <a:cs typeface="Lucida Grande" charset="0"/>
              <a:sym typeface="Lucida Grande" charset="0"/>
            </a:endParaRPr>
          </a:p>
          <a:p>
            <a:pPr eaLnBrk="1" hangingPunct="1">
              <a:spcBef>
                <a:spcPct val="0"/>
              </a:spcBef>
              <a:buClrTx/>
              <a:buSzTx/>
              <a:buFontTx/>
              <a:buNone/>
            </a:pPr>
            <a:r>
              <a:rPr lang="en-US" altLang="en-US" sz="3000" b="1">
                <a:solidFill>
                  <a:schemeClr val="tx1"/>
                </a:solidFill>
                <a:latin typeface="Lucida Grande" charset="0"/>
                <a:ea typeface="Lucida Grande" charset="0"/>
                <a:cs typeface="Lucida Grande" charset="0"/>
                <a:sym typeface="Lucida Grande" charset="0"/>
              </a:rPr>
              <a:t>4. Insufficient Acknowledgement </a:t>
            </a: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p:cNvSpPr>
            <a:spLocks noGrp="1" noChangeArrowheads="1"/>
          </p:cNvSpPr>
          <p:nvPr>
            <p:ph type="title"/>
          </p:nvPr>
        </p:nvSpPr>
        <p:spPr>
          <a:xfrm>
            <a:off x="838200" y="609600"/>
            <a:ext cx="8077200" cy="698500"/>
          </a:xfrm>
        </p:spPr>
        <p:txBody>
          <a:bodyPr/>
          <a:lstStyle/>
          <a:p>
            <a:pPr eaLnBrk="1" hangingPunct="1"/>
            <a:r>
              <a:rPr lang="en-US" altLang="en-US" b="1" smtClean="0">
                <a:ea typeface="Lucida Grande" charset="0"/>
                <a:cs typeface="Lucida Grande" charset="0"/>
                <a:sym typeface="Lucida Grande" charset="0"/>
              </a:rPr>
              <a:t>How do we avoid plagiarism? </a:t>
            </a:r>
            <a:endParaRPr lang="en-US" altLang="en-US" b="1" smtClean="0">
              <a:sym typeface="Lucida Grande" charset="0"/>
            </a:endParaRPr>
          </a:p>
        </p:txBody>
      </p:sp>
      <p:sp>
        <p:nvSpPr>
          <p:cNvPr id="22531" name="Rectangle 2"/>
          <p:cNvSpPr>
            <a:spLocks/>
          </p:cNvSpPr>
          <p:nvPr/>
        </p:nvSpPr>
        <p:spPr bwMode="auto">
          <a:xfrm>
            <a:off x="1096963" y="1905000"/>
            <a:ext cx="6362700" cy="120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800100" indent="-3429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0"/>
              </a:spcBef>
              <a:buClrTx/>
              <a:buSzTx/>
              <a:buFontTx/>
              <a:buNone/>
            </a:pPr>
            <a:r>
              <a:rPr lang="en-US" altLang="en-US" sz="2800" b="1">
                <a:solidFill>
                  <a:schemeClr val="tx1"/>
                </a:solidFill>
                <a:latin typeface="Lucida Grande" charset="0"/>
                <a:ea typeface="Lucida Grande" charset="0"/>
                <a:cs typeface="Lucida Grande" charset="0"/>
                <a:sym typeface="Lucida Grande" charset="0"/>
              </a:rPr>
              <a:t>To avoid intentional plagiarism:</a:t>
            </a:r>
          </a:p>
          <a:p>
            <a:pPr lvl="1" eaLnBrk="1" hangingPunct="1">
              <a:spcBef>
                <a:spcPts val="763"/>
              </a:spcBef>
              <a:buClr>
                <a:srgbClr val="000000"/>
              </a:buClr>
              <a:buSzPct val="100000"/>
              <a:buFont typeface="Arial" panose="020B0604020202020204" pitchFamily="34" charset="0"/>
              <a:buChar char="•"/>
            </a:pPr>
            <a:r>
              <a:rPr lang="en-US" altLang="en-US" sz="1800">
                <a:solidFill>
                  <a:schemeClr val="tx1"/>
                </a:solidFill>
                <a:latin typeface="Lucida Grande" charset="0"/>
                <a:ea typeface="Lucida Grande" charset="0"/>
                <a:cs typeface="Lucida Grande" charset="0"/>
                <a:sym typeface="Lucida Grande" charset="0"/>
              </a:rPr>
              <a:t>Don’t procrastinate!</a:t>
            </a:r>
          </a:p>
          <a:p>
            <a:pPr lvl="1" eaLnBrk="1" hangingPunct="1">
              <a:spcBef>
                <a:spcPts val="763"/>
              </a:spcBef>
              <a:buClr>
                <a:srgbClr val="000000"/>
              </a:buClr>
              <a:buSzPct val="100000"/>
              <a:buFont typeface="Arial" panose="020B0604020202020204" pitchFamily="34" charset="0"/>
              <a:buChar char="•"/>
            </a:pPr>
            <a:r>
              <a:rPr lang="en-US" altLang="en-US" sz="1800">
                <a:solidFill>
                  <a:schemeClr val="tx1"/>
                </a:solidFill>
                <a:latin typeface="Lucida Grande" charset="0"/>
                <a:ea typeface="Lucida Grande" charset="0"/>
                <a:cs typeface="Lucida Grande" charset="0"/>
                <a:sym typeface="Lucida Grande" charset="0"/>
              </a:rPr>
              <a:t>Meet with your instructor!</a:t>
            </a:r>
          </a:p>
          <a:p>
            <a:pPr lvl="1" eaLnBrk="1" hangingPunct="1">
              <a:spcBef>
                <a:spcPts val="763"/>
              </a:spcBef>
              <a:buClr>
                <a:srgbClr val="000000"/>
              </a:buClr>
              <a:buSzPct val="100000"/>
              <a:buFont typeface="Arial" panose="020B0604020202020204" pitchFamily="34" charset="0"/>
              <a:buChar char="•"/>
            </a:pPr>
            <a:r>
              <a:rPr lang="en-US" altLang="en-US" sz="1800">
                <a:solidFill>
                  <a:schemeClr val="tx1"/>
                </a:solidFill>
                <a:latin typeface="Lucida Grande" charset="0"/>
                <a:ea typeface="Lucida Grande" charset="0"/>
                <a:cs typeface="Lucida Grande" charset="0"/>
                <a:sym typeface="Lucida Grande" charset="0"/>
              </a:rPr>
              <a:t>Get help from a Writing Center tutor! </a:t>
            </a:r>
          </a:p>
        </p:txBody>
      </p:sp>
      <p:sp>
        <p:nvSpPr>
          <p:cNvPr id="22532" name="Rectangle 3"/>
          <p:cNvSpPr>
            <a:spLocks/>
          </p:cNvSpPr>
          <p:nvPr/>
        </p:nvSpPr>
        <p:spPr bwMode="auto">
          <a:xfrm>
            <a:off x="1093788" y="3810000"/>
            <a:ext cx="65786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800100" indent="-3429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0"/>
              </a:spcBef>
              <a:buClrTx/>
              <a:buSzTx/>
              <a:buFontTx/>
              <a:buNone/>
            </a:pPr>
            <a:r>
              <a:rPr lang="en-US" altLang="en-US" sz="2800" b="1">
                <a:solidFill>
                  <a:schemeClr val="tx1"/>
                </a:solidFill>
                <a:latin typeface="Lucida Grande" charset="0"/>
                <a:ea typeface="Lucida Grande" charset="0"/>
                <a:cs typeface="Lucida Grande" charset="0"/>
                <a:sym typeface="Lucida Grande" charset="0"/>
              </a:rPr>
              <a:t>To avoid unintentional plagiarism:</a:t>
            </a:r>
          </a:p>
          <a:p>
            <a:pPr lvl="1" eaLnBrk="1" hangingPunct="1">
              <a:spcBef>
                <a:spcPts val="763"/>
              </a:spcBef>
              <a:buClr>
                <a:srgbClr val="000000"/>
              </a:buClr>
              <a:buSzPct val="100000"/>
              <a:buFont typeface="Arial" panose="020B0604020202020204" pitchFamily="34" charset="0"/>
              <a:buChar char="•"/>
            </a:pPr>
            <a:r>
              <a:rPr lang="en-US" altLang="en-US" sz="1800">
                <a:solidFill>
                  <a:schemeClr val="tx1"/>
                </a:solidFill>
                <a:latin typeface="Lucida Grande" charset="0"/>
                <a:ea typeface="Lucida Grande" charset="0"/>
                <a:cs typeface="Lucida Grande" charset="0"/>
                <a:sym typeface="Lucida Grande" charset="0"/>
              </a:rPr>
              <a:t>Take careful notes as you conduct research. Keep track of what information came from which source.</a:t>
            </a:r>
          </a:p>
          <a:p>
            <a:pPr lvl="1" eaLnBrk="1" hangingPunct="1">
              <a:spcBef>
                <a:spcPts val="763"/>
              </a:spcBef>
              <a:buClr>
                <a:srgbClr val="000000"/>
              </a:buClr>
              <a:buSzPct val="100000"/>
              <a:buFont typeface="Arial" panose="020B0604020202020204" pitchFamily="34" charset="0"/>
              <a:buChar char="•"/>
            </a:pPr>
            <a:r>
              <a:rPr lang="en-US" altLang="en-US" sz="1800">
                <a:solidFill>
                  <a:schemeClr val="tx1"/>
                </a:solidFill>
                <a:latin typeface="Lucida Grande" charset="0"/>
                <a:ea typeface="Lucida Grande" charset="0"/>
                <a:cs typeface="Lucida Grande" charset="0"/>
                <a:sym typeface="Lucida Grande" charset="0"/>
              </a:rPr>
              <a:t>Paraphrase adequately.</a:t>
            </a:r>
          </a:p>
          <a:p>
            <a:pPr lvl="1" eaLnBrk="1" hangingPunct="1">
              <a:spcBef>
                <a:spcPts val="763"/>
              </a:spcBef>
              <a:buClr>
                <a:srgbClr val="000000"/>
              </a:buClr>
              <a:buSzPct val="100000"/>
              <a:buFont typeface="Arial" panose="020B0604020202020204" pitchFamily="34" charset="0"/>
              <a:buChar char="•"/>
            </a:pPr>
            <a:r>
              <a:rPr lang="en-US" altLang="en-US" sz="1800">
                <a:solidFill>
                  <a:schemeClr val="tx1"/>
                </a:solidFill>
                <a:latin typeface="Lucida Grande" charset="0"/>
                <a:ea typeface="Lucida Grande" charset="0"/>
                <a:cs typeface="Lucida Grande" charset="0"/>
                <a:sym typeface="Lucida Grande" charset="0"/>
              </a:rPr>
              <a:t>Cite your sources!</a:t>
            </a:r>
          </a:p>
          <a:p>
            <a:pPr lvl="1" eaLnBrk="1" hangingPunct="1">
              <a:spcBef>
                <a:spcPts val="763"/>
              </a:spcBef>
              <a:buClr>
                <a:srgbClr val="000000"/>
              </a:buClr>
              <a:buSzPct val="100000"/>
              <a:buFont typeface="Arial" panose="020B0604020202020204" pitchFamily="34" charset="0"/>
              <a:buChar char="•"/>
            </a:pPr>
            <a:r>
              <a:rPr lang="en-US" altLang="en-US" sz="1800">
                <a:solidFill>
                  <a:schemeClr val="tx1"/>
                </a:solidFill>
                <a:latin typeface="Lucida Grande" charset="0"/>
                <a:ea typeface="Lucida Grande" charset="0"/>
                <a:cs typeface="Lucida Grande" charset="0"/>
                <a:sym typeface="Lucida Grande" charset="0"/>
              </a:rPr>
              <a:t>Get help from a Writing Center tutor.</a:t>
            </a:r>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Grp="1" noChangeArrowheads="1"/>
          </p:cNvSpPr>
          <p:nvPr>
            <p:ph type="title"/>
          </p:nvPr>
        </p:nvSpPr>
        <p:spPr>
          <a:xfrm>
            <a:off x="1371600" y="838200"/>
            <a:ext cx="5846763" cy="784225"/>
          </a:xfrm>
        </p:spPr>
        <p:txBody>
          <a:bodyPr/>
          <a:lstStyle/>
          <a:p>
            <a:pPr eaLnBrk="1" hangingPunct="1"/>
            <a:r>
              <a:rPr lang="en-US" altLang="en-US" sz="4400" b="1" smtClean="0"/>
              <a:t>What is Paraphrasing?</a:t>
            </a:r>
          </a:p>
        </p:txBody>
      </p:sp>
      <p:sp>
        <p:nvSpPr>
          <p:cNvPr id="23555" name="Rectangle 2"/>
          <p:cNvSpPr>
            <a:spLocks/>
          </p:cNvSpPr>
          <p:nvPr/>
        </p:nvSpPr>
        <p:spPr bwMode="auto">
          <a:xfrm>
            <a:off x="452438" y="2019300"/>
            <a:ext cx="8229600" cy="430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nchor="ctr"/>
          <a:lstStyle>
            <a:lvl1pPr marL="382588"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82638"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ts val="738"/>
              </a:spcBef>
              <a:buClr>
                <a:srgbClr val="000000"/>
              </a:buClr>
              <a:buSzPct val="100000"/>
              <a:buFont typeface="Arial" panose="020B0604020202020204" pitchFamily="34" charset="0"/>
              <a:buChar char="•"/>
            </a:pPr>
            <a:r>
              <a:rPr lang="en-US" altLang="en-US" sz="3600">
                <a:solidFill>
                  <a:schemeClr val="tx1"/>
                </a:solidFill>
                <a:latin typeface="Arial Bold" panose="020B0704020202020204" pitchFamily="34" charset="0"/>
                <a:cs typeface="Arial Bold" panose="020B0704020202020204" pitchFamily="34" charset="0"/>
                <a:sym typeface="Arial Bold" panose="020B0704020202020204" pitchFamily="34" charset="0"/>
              </a:rPr>
              <a:t>Paraphrasing is restating someone else’s idea in your own words </a:t>
            </a:r>
          </a:p>
          <a:p>
            <a:pPr eaLnBrk="1" hangingPunct="1">
              <a:spcBef>
                <a:spcPts val="638"/>
              </a:spcBef>
              <a:buClrTx/>
              <a:buSzTx/>
              <a:buFontTx/>
              <a:buNone/>
            </a:pPr>
            <a:endParaRPr lang="en-US" altLang="en-US" sz="2400">
              <a:solidFill>
                <a:schemeClr val="tx1"/>
              </a:solidFill>
              <a:latin typeface="Arial" panose="020B0604020202020204" pitchFamily="34" charset="0"/>
              <a:cs typeface="Arial Bold" panose="020B0704020202020204" pitchFamily="34" charset="0"/>
              <a:sym typeface="Arial" panose="020B0604020202020204" pitchFamily="34" charset="0"/>
            </a:endParaRPr>
          </a:p>
          <a:p>
            <a:pPr lvl="1" eaLnBrk="1" hangingPunct="1">
              <a:spcBef>
                <a:spcPts val="638"/>
              </a:spcBef>
              <a:buClrTx/>
              <a:buSzPct val="100000"/>
              <a:buFont typeface="Arial" panose="020B0604020202020204" pitchFamily="34" charset="0"/>
              <a:buChar char="–"/>
            </a:pPr>
            <a:r>
              <a:rPr lang="en-US" altLang="en-US" sz="2400">
                <a:solidFill>
                  <a:schemeClr val="tx1"/>
                </a:solidFill>
                <a:latin typeface="Arial" panose="020B0604020202020204" pitchFamily="34" charset="0"/>
                <a:cs typeface="Arial" panose="020B0604020202020204" pitchFamily="34" charset="0"/>
                <a:sym typeface="Arial" panose="020B0604020202020204" pitchFamily="34" charset="0"/>
              </a:rPr>
              <a:t>To properly paraphrase, you must significantly change the wording, phrasing, and sentence structure of the source. (Don’t just plug in synonyms!)</a:t>
            </a:r>
          </a:p>
          <a:p>
            <a:pPr lvl="1" eaLnBrk="1" hangingPunct="1">
              <a:spcBef>
                <a:spcPts val="638"/>
              </a:spcBef>
              <a:buClrTx/>
              <a:buSzPct val="100000"/>
              <a:buFont typeface="Arial" panose="020B0604020202020204" pitchFamily="34" charset="0"/>
              <a:buChar char="–"/>
            </a:pPr>
            <a:endParaRPr lang="en-US" altLang="en-US" sz="2400">
              <a:solidFill>
                <a:schemeClr val="tx1"/>
              </a:solidFill>
              <a:latin typeface="Arial" panose="020B0604020202020204" pitchFamily="34" charset="0"/>
              <a:cs typeface="Arial" panose="020B0604020202020204" pitchFamily="34" charset="0"/>
              <a:sym typeface="Arial" panose="020B0604020202020204" pitchFamily="34" charset="0"/>
            </a:endParaRPr>
          </a:p>
          <a:p>
            <a:pPr lvl="1" eaLnBrk="1" hangingPunct="1">
              <a:spcBef>
                <a:spcPts val="638"/>
              </a:spcBef>
              <a:buClrTx/>
              <a:buSzPct val="100000"/>
              <a:buFont typeface="Arial" panose="020B0604020202020204" pitchFamily="34" charset="0"/>
              <a:buChar char="–"/>
            </a:pPr>
            <a:r>
              <a:rPr lang="en-US" altLang="en-US" sz="2400">
                <a:solidFill>
                  <a:schemeClr val="tx1"/>
                </a:solidFill>
                <a:latin typeface="Arial" panose="020B0604020202020204" pitchFamily="34" charset="0"/>
                <a:cs typeface="Arial" panose="020B0604020202020204" pitchFamily="34" charset="0"/>
                <a:sym typeface="Arial" panose="020B0604020202020204" pitchFamily="34" charset="0"/>
              </a:rPr>
              <a:t>Follow your paraphrase with an in-text citation and cite the source on your “Works Cited” page (MLA format) or “References” page (APA format).</a:t>
            </a:r>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p:cNvSpPr>
            <a:spLocks noGrp="1" noChangeArrowheads="1"/>
          </p:cNvSpPr>
          <p:nvPr>
            <p:ph type="title"/>
          </p:nvPr>
        </p:nvSpPr>
        <p:spPr>
          <a:xfrm>
            <a:off x="1828800" y="152400"/>
            <a:ext cx="4957763" cy="685800"/>
          </a:xfrm>
        </p:spPr>
        <p:txBody>
          <a:bodyPr/>
          <a:lstStyle/>
          <a:p>
            <a:pPr eaLnBrk="1" hangingPunct="1"/>
            <a:r>
              <a:rPr lang="en-US" altLang="en-US" b="1" smtClean="0"/>
              <a:t>Practice Paraphrasing:</a:t>
            </a:r>
          </a:p>
        </p:txBody>
      </p:sp>
      <p:sp>
        <p:nvSpPr>
          <p:cNvPr id="24580" name="TextBox 1"/>
          <p:cNvSpPr txBox="1">
            <a:spLocks noChangeArrowheads="1"/>
          </p:cNvSpPr>
          <p:nvPr/>
        </p:nvSpPr>
        <p:spPr bwMode="auto">
          <a:xfrm>
            <a:off x="334963" y="838200"/>
            <a:ext cx="69103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sz="2400">
                <a:solidFill>
                  <a:srgbClr val="000000"/>
                </a:solidFill>
                <a:latin typeface="Arial" panose="020B0604020202020204" pitchFamily="34" charset="0"/>
                <a:cs typeface="Arial" panose="020B0604020202020204" pitchFamily="34" charset="0"/>
              </a:rPr>
              <a:t>Read the following passage from AutismSpeaks.org and then paraphrase it.</a:t>
            </a:r>
          </a:p>
        </p:txBody>
      </p:sp>
      <p:sp>
        <p:nvSpPr>
          <p:cNvPr id="24579" name="Rectangle 2"/>
          <p:cNvSpPr>
            <a:spLocks/>
          </p:cNvSpPr>
          <p:nvPr/>
        </p:nvSpPr>
        <p:spPr bwMode="auto">
          <a:xfrm>
            <a:off x="0" y="2089150"/>
            <a:ext cx="7894638" cy="330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nchor="ct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82638"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lvl="1" eaLnBrk="1" hangingPunct="1">
              <a:lnSpc>
                <a:spcPct val="90000"/>
              </a:lnSpc>
              <a:spcBef>
                <a:spcPts val="638"/>
              </a:spcBef>
              <a:buClrTx/>
              <a:buSzTx/>
              <a:buFontTx/>
              <a:buNone/>
              <a:defRPr/>
            </a:pPr>
            <a:r>
              <a:rPr lang="en-US" altLang="en-US" sz="2000" dirty="0" smtClean="0">
                <a:solidFill>
                  <a:srgbClr val="FF0000"/>
                </a:solidFill>
                <a:latin typeface="Arial" panose="020B0604020202020204" pitchFamily="34" charset="0"/>
                <a:ea typeface="Lucida Grande" charset="0"/>
                <a:cs typeface="Lucida Grande" charset="0"/>
                <a:sym typeface="Arial" panose="020B0604020202020204" pitchFamily="34" charset="0"/>
              </a:rPr>
              <a:t>	</a:t>
            </a:r>
          </a:p>
          <a:p>
            <a:pPr lvl="1" eaLnBrk="1" hangingPunct="1">
              <a:lnSpc>
                <a:spcPct val="90000"/>
              </a:lnSpc>
              <a:spcBef>
                <a:spcPts val="638"/>
              </a:spcBef>
              <a:buClrTx/>
              <a:buSzTx/>
              <a:buFontTx/>
              <a:buNone/>
              <a:defRPr/>
            </a:pPr>
            <a:endParaRPr lang="en-US" altLang="en-US" sz="2000" dirty="0" smtClean="0">
              <a:solidFill>
                <a:srgbClr val="FF0000"/>
              </a:solidFill>
              <a:latin typeface="Arial" panose="020B0604020202020204" pitchFamily="34" charset="0"/>
              <a:ea typeface="Lucida Grande" charset="0"/>
              <a:cs typeface="Lucida Grande" charset="0"/>
              <a:sym typeface="Arial" panose="020B0604020202020204" pitchFamily="34" charset="0"/>
            </a:endParaRPr>
          </a:p>
          <a:p>
            <a:pPr lvl="1" eaLnBrk="1" hangingPunct="1">
              <a:lnSpc>
                <a:spcPct val="90000"/>
              </a:lnSpc>
              <a:spcBef>
                <a:spcPts val="638"/>
              </a:spcBef>
              <a:buClrTx/>
              <a:buSzTx/>
              <a:buFontTx/>
              <a:buNone/>
              <a:defRPr/>
            </a:pPr>
            <a:endParaRPr lang="en-US" altLang="en-US" sz="2000" dirty="0" smtClean="0">
              <a:solidFill>
                <a:srgbClr val="FF0000"/>
              </a:solidFill>
              <a:latin typeface="Arial" panose="020B0604020202020204" pitchFamily="34" charset="0"/>
              <a:ea typeface="Lucida Grande" charset="0"/>
              <a:cs typeface="Lucida Grande" charset="0"/>
              <a:sym typeface="Arial" panose="020B0604020202020204" pitchFamily="34" charset="0"/>
            </a:endParaRPr>
          </a:p>
          <a:p>
            <a:pPr marL="515938" lvl="1" indent="0" eaLnBrk="1" hangingPunct="1">
              <a:spcBef>
                <a:spcPts val="638"/>
              </a:spcBef>
              <a:buClrTx/>
              <a:buSzTx/>
              <a:buFontTx/>
              <a:buNone/>
              <a:defRPr/>
            </a:pPr>
            <a:r>
              <a:rPr lang="en-US" altLang="en-US" sz="2200" dirty="0" smtClean="0">
                <a:solidFill>
                  <a:schemeClr val="tx1"/>
                </a:solidFill>
                <a:latin typeface="Arial" panose="020B0604020202020204" pitchFamily="34" charset="0"/>
                <a:ea typeface="Lucida Grande" charset="0"/>
                <a:cs typeface="Lucida Grande" charset="0"/>
                <a:sym typeface="Arial" panose="020B0604020202020204" pitchFamily="34" charset="0"/>
              </a:rPr>
              <a:t>“ASD can be associated with intellectual disability, difficulties in motor coordination and attention and physical health issues such as sleep and gastrointestinal disturbances... Autism appears to have its roots in very early brain development. However, the most obvious signs of autism and symptoms of autism tend to emerge between 2 and 3 years of age. Autism Speaks continues to fund research on effective methods for earlier diagnosis, as early intervention with proven behavioral therapies can improve outcomes. Increasing autism awareness is a key aspect of this work and one in which our families and volunteers play an invaluable role” (“What is Autism?”).</a:t>
            </a:r>
          </a:p>
          <a:p>
            <a:pPr lvl="1" eaLnBrk="1" hangingPunct="1">
              <a:lnSpc>
                <a:spcPct val="90000"/>
              </a:lnSpc>
              <a:spcBef>
                <a:spcPts val="638"/>
              </a:spcBef>
              <a:buClrTx/>
              <a:buSzTx/>
              <a:buFontTx/>
              <a:buNone/>
              <a:defRPr/>
            </a:pPr>
            <a:endParaRPr lang="en-US" altLang="en-US" sz="2600" dirty="0" smtClean="0">
              <a:solidFill>
                <a:srgbClr val="FF0000"/>
              </a:solidFill>
              <a:latin typeface="Arial" panose="020B0604020202020204" pitchFamily="34" charset="0"/>
              <a:cs typeface="Arial" panose="020B0604020202020204" pitchFamily="34" charset="0"/>
              <a:sym typeface="Arial" panose="020B0604020202020204" pitchFamily="34" charset="0"/>
            </a:endParaRPr>
          </a:p>
          <a:p>
            <a:pPr lvl="1" eaLnBrk="1" hangingPunct="1">
              <a:lnSpc>
                <a:spcPct val="90000"/>
              </a:lnSpc>
              <a:spcBef>
                <a:spcPts val="638"/>
              </a:spcBef>
              <a:buClrTx/>
              <a:buSzTx/>
              <a:buFontTx/>
              <a:buNone/>
              <a:defRPr/>
            </a:pPr>
            <a:r>
              <a:rPr lang="en-US" sz="1050" dirty="0" smtClean="0">
                <a:solidFill>
                  <a:schemeClr val="tx1"/>
                </a:solidFill>
              </a:rPr>
              <a:t>"What Is Autism?" </a:t>
            </a:r>
            <a:r>
              <a:rPr lang="en-US" sz="1050" i="1" dirty="0" smtClean="0">
                <a:solidFill>
                  <a:schemeClr val="tx1"/>
                </a:solidFill>
              </a:rPr>
              <a:t>Autism Speaks</a:t>
            </a:r>
            <a:r>
              <a:rPr lang="en-US" sz="1050" dirty="0" smtClean="0">
                <a:solidFill>
                  <a:schemeClr val="tx1"/>
                </a:solidFill>
              </a:rPr>
              <a:t>. Autism Speaks Inc., 2015. Web. 09 June 2015.</a:t>
            </a:r>
            <a:endParaRPr lang="en-US" altLang="en-US" sz="1050" dirty="0" smtClean="0">
              <a:solidFill>
                <a:schemeClr val="tx1"/>
              </a:solidFill>
              <a:latin typeface="Arial" panose="020B0604020202020204" pitchFamily="34" charset="0"/>
              <a:cs typeface="Arial" panose="020B0604020202020204" pitchFamily="34" charset="0"/>
              <a:sym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p:cNvSpPr>
            <a:spLocks noGrp="1" noChangeArrowheads="1"/>
          </p:cNvSpPr>
          <p:nvPr>
            <p:ph type="title"/>
          </p:nvPr>
        </p:nvSpPr>
        <p:spPr>
          <a:xfrm>
            <a:off x="2209800" y="304800"/>
            <a:ext cx="8229600" cy="1508125"/>
          </a:xfrm>
        </p:spPr>
        <p:txBody>
          <a:bodyPr/>
          <a:lstStyle/>
          <a:p>
            <a:pPr eaLnBrk="1" hangingPunct="1"/>
            <a:r>
              <a:rPr lang="en-US" altLang="en-US" sz="4000" b="1" smtClean="0"/>
              <a:t>How Did You Do?</a:t>
            </a:r>
          </a:p>
        </p:txBody>
      </p:sp>
      <p:sp>
        <p:nvSpPr>
          <p:cNvPr id="25603" name="Rectangle 2"/>
          <p:cNvSpPr>
            <a:spLocks/>
          </p:cNvSpPr>
          <p:nvPr/>
        </p:nvSpPr>
        <p:spPr bwMode="auto">
          <a:xfrm>
            <a:off x="0" y="1524000"/>
            <a:ext cx="74549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nchor="ctr"/>
          <a:lstStyle>
            <a:lvl1pPr marL="382588"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82638"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796925" indent="0" eaLnBrk="1" hangingPunct="1">
              <a:lnSpc>
                <a:spcPct val="80000"/>
              </a:lnSpc>
              <a:spcBef>
                <a:spcPts val="738"/>
              </a:spcBef>
              <a:buClrTx/>
              <a:buSzPct val="100000"/>
              <a:buFont typeface="Wingdings 3" panose="05040102010807070707" pitchFamily="18" charset="2"/>
              <a:buNone/>
              <a:defRPr/>
            </a:pPr>
            <a:endParaRPr lang="en-US" altLang="en-US" sz="2400" dirty="0" smtClean="0">
              <a:solidFill>
                <a:schemeClr val="tx1"/>
              </a:solidFill>
              <a:latin typeface="Arial" panose="020B0604020202020204" pitchFamily="34" charset="0"/>
              <a:cs typeface="Arial" panose="020B0604020202020204" pitchFamily="34" charset="0"/>
              <a:sym typeface="Arial" panose="020B0604020202020204" pitchFamily="34" charset="0"/>
            </a:endParaRPr>
          </a:p>
          <a:p>
            <a:pPr marL="796925" indent="0" eaLnBrk="1" hangingPunct="1">
              <a:lnSpc>
                <a:spcPct val="80000"/>
              </a:lnSpc>
              <a:spcBef>
                <a:spcPts val="738"/>
              </a:spcBef>
              <a:buClrTx/>
              <a:buSzPct val="100000"/>
              <a:buFont typeface="Wingdings 3" panose="05040102010807070707" pitchFamily="18" charset="2"/>
              <a:buNone/>
              <a:defRPr/>
            </a:pPr>
            <a:endParaRPr lang="en-US" altLang="en-US" sz="2400" dirty="0" smtClean="0">
              <a:solidFill>
                <a:schemeClr val="tx1"/>
              </a:solidFill>
              <a:latin typeface="Arial" panose="020B0604020202020204" pitchFamily="34" charset="0"/>
              <a:cs typeface="Arial" panose="020B0604020202020204" pitchFamily="34" charset="0"/>
              <a:sym typeface="Arial" panose="020B0604020202020204" pitchFamily="34" charset="0"/>
            </a:endParaRPr>
          </a:p>
          <a:p>
            <a:pPr marL="796925" indent="0" eaLnBrk="1" hangingPunct="1">
              <a:lnSpc>
                <a:spcPct val="80000"/>
              </a:lnSpc>
              <a:spcBef>
                <a:spcPts val="738"/>
              </a:spcBef>
              <a:buClrTx/>
              <a:buSzPct val="100000"/>
              <a:buFont typeface="Wingdings 3" panose="05040102010807070707" pitchFamily="18" charset="2"/>
              <a:buNone/>
              <a:defRPr/>
            </a:pPr>
            <a:endParaRPr lang="en-US" altLang="en-US" sz="2400" dirty="0" smtClean="0">
              <a:solidFill>
                <a:schemeClr val="tx1"/>
              </a:solidFill>
              <a:latin typeface="Arial" panose="020B0604020202020204" pitchFamily="34" charset="0"/>
              <a:cs typeface="Arial" panose="020B0604020202020204" pitchFamily="34" charset="0"/>
              <a:sym typeface="Arial" panose="020B0604020202020204" pitchFamily="34" charset="0"/>
            </a:endParaRPr>
          </a:p>
          <a:p>
            <a:pPr marL="796925" indent="0" eaLnBrk="1" hangingPunct="1">
              <a:lnSpc>
                <a:spcPct val="80000"/>
              </a:lnSpc>
              <a:spcBef>
                <a:spcPts val="738"/>
              </a:spcBef>
              <a:buClrTx/>
              <a:buSzPct val="100000"/>
              <a:buFont typeface="Wingdings 3" panose="05040102010807070707" pitchFamily="18" charset="2"/>
              <a:buNone/>
              <a:defRPr/>
            </a:pPr>
            <a:r>
              <a:rPr lang="en-US" altLang="en-US" sz="2400" dirty="0" smtClean="0">
                <a:solidFill>
                  <a:schemeClr val="tx1"/>
                </a:solidFill>
                <a:latin typeface="Arial" panose="020B0604020202020204" pitchFamily="34" charset="0"/>
                <a:cs typeface="Arial" panose="020B0604020202020204" pitchFamily="34" charset="0"/>
                <a:sym typeface="Arial" panose="020B0604020202020204" pitchFamily="34" charset="0"/>
              </a:rPr>
              <a:t>An acceptable paraphrase:</a:t>
            </a:r>
            <a:endParaRPr lang="en-US" altLang="en-US" sz="2000" dirty="0" smtClean="0">
              <a:solidFill>
                <a:schemeClr val="tx1"/>
              </a:solidFill>
              <a:latin typeface="Arial" panose="020B0604020202020204" pitchFamily="34" charset="0"/>
              <a:cs typeface="Arial" panose="020B0604020202020204" pitchFamily="34" charset="0"/>
              <a:sym typeface="Arial" panose="020B0604020202020204" pitchFamily="34" charset="0"/>
            </a:endParaRPr>
          </a:p>
          <a:p>
            <a:pPr marL="796925" lvl="1" indent="0" eaLnBrk="1" hangingPunct="1">
              <a:spcBef>
                <a:spcPts val="738"/>
              </a:spcBef>
              <a:buClrTx/>
              <a:buSzPct val="100000"/>
              <a:buFont typeface="Wingdings 3" panose="05040102010807070707" pitchFamily="18" charset="2"/>
              <a:buNone/>
              <a:defRPr/>
            </a:pPr>
            <a:r>
              <a:rPr lang="en-US" altLang="en-US" sz="2200" dirty="0" smtClean="0">
                <a:solidFill>
                  <a:schemeClr val="tx1"/>
                </a:solidFill>
                <a:latin typeface="Arial" panose="020B0604020202020204" pitchFamily="34" charset="0"/>
                <a:cs typeface="Arial" panose="020B0604020202020204" pitchFamily="34" charset="0"/>
                <a:sym typeface="Arial" panose="020B0604020202020204" pitchFamily="34" charset="0"/>
              </a:rPr>
              <a:t>According to their website, the group Autism Speaks is devoted to funding research that will allow for earlier recognition of Autism Spectrum Disorder (ASD) symptoms in children </a:t>
            </a:r>
            <a:r>
              <a:rPr lang="en-US" altLang="en-US" sz="2200" dirty="0" smtClean="0">
                <a:solidFill>
                  <a:schemeClr val="tx1"/>
                </a:solidFill>
                <a:latin typeface="Arial" panose="020B0604020202020204" pitchFamily="34" charset="0"/>
                <a:ea typeface="Lucida Grande" charset="0"/>
                <a:cs typeface="Lucida Grande" charset="0"/>
                <a:sym typeface="Arial" panose="020B0604020202020204" pitchFamily="34" charset="0"/>
              </a:rPr>
              <a:t>(“What is Autism?”). This makes sense, as ASD is associated with early brain development and the symptoms most commonly manifest when children are toddlers between the ages of 2 and 3 (“What is Autism?”). </a:t>
            </a:r>
            <a:r>
              <a:rPr lang="en-US" altLang="en-US" sz="2200" dirty="0" smtClean="0">
                <a:solidFill>
                  <a:schemeClr val="tx1"/>
                </a:solidFill>
                <a:latin typeface="Arial" panose="020B0604020202020204" pitchFamily="34" charset="0"/>
                <a:cs typeface="Arial" panose="020B0604020202020204" pitchFamily="34" charset="0"/>
                <a:sym typeface="Arial" panose="020B0604020202020204" pitchFamily="34" charset="0"/>
              </a:rPr>
              <a:t>The group is also dedicated to this research because earlier identification the intellectual, motor, or physical symptoms of ASD can mean earlier intervention with tested therapies and a greater chance of improved outcomes </a:t>
            </a:r>
            <a:r>
              <a:rPr lang="en-US" altLang="en-US" sz="2200" dirty="0" smtClean="0">
                <a:solidFill>
                  <a:schemeClr val="tx1"/>
                </a:solidFill>
                <a:latin typeface="Arial" panose="020B0604020202020204" pitchFamily="34" charset="0"/>
                <a:ea typeface="Lucida Grande" charset="0"/>
                <a:cs typeface="Lucida Grande" charset="0"/>
                <a:sym typeface="Arial" panose="020B0604020202020204" pitchFamily="34" charset="0"/>
              </a:rPr>
              <a:t>(“What is Autism?”).</a:t>
            </a:r>
            <a:endParaRPr lang="en-US" altLang="en-US" sz="2200" dirty="0" smtClean="0">
              <a:solidFill>
                <a:schemeClr val="tx1"/>
              </a:solidFill>
              <a:latin typeface="Arial" panose="020B0604020202020204" pitchFamily="34" charset="0"/>
              <a:cs typeface="Arial" panose="020B0604020202020204" pitchFamily="34" charset="0"/>
              <a:sym typeface="Arial" panose="020B0604020202020204" pitchFamily="34" charset="0"/>
            </a:endParaRPr>
          </a:p>
          <a:p>
            <a:pPr lvl="1" eaLnBrk="1" hangingPunct="1">
              <a:lnSpc>
                <a:spcPct val="80000"/>
              </a:lnSpc>
              <a:spcBef>
                <a:spcPts val="638"/>
              </a:spcBef>
              <a:buClrTx/>
              <a:buSzTx/>
              <a:buFontTx/>
              <a:buNone/>
              <a:defRPr/>
            </a:pPr>
            <a:endParaRPr lang="en-US" altLang="en-US" sz="2200" dirty="0" smtClean="0">
              <a:solidFill>
                <a:schemeClr val="tx1"/>
              </a:solidFill>
              <a:latin typeface="Arial" panose="020B0604020202020204" pitchFamily="34" charset="0"/>
              <a:cs typeface="Arial" panose="020B0604020202020204" pitchFamily="34" charset="0"/>
              <a:sym typeface="Arial" panose="020B0604020202020204" pitchFamily="34" charset="0"/>
            </a:endParaRPr>
          </a:p>
          <a:p>
            <a:pPr lvl="1" eaLnBrk="1" hangingPunct="1">
              <a:lnSpc>
                <a:spcPct val="80000"/>
              </a:lnSpc>
              <a:spcBef>
                <a:spcPts val="638"/>
              </a:spcBef>
              <a:buClrTx/>
              <a:buSzTx/>
              <a:buFont typeface="Wingdings 3" panose="05040102010807070707" pitchFamily="18" charset="2"/>
              <a:buNone/>
              <a:defRPr/>
            </a:pPr>
            <a:r>
              <a:rPr lang="en-US" sz="1050" dirty="0" smtClean="0">
                <a:solidFill>
                  <a:schemeClr val="tx1"/>
                </a:solidFill>
              </a:rPr>
              <a:t>"What Is Autism?" </a:t>
            </a:r>
            <a:r>
              <a:rPr lang="en-US" sz="1050" i="1" dirty="0" smtClean="0">
                <a:solidFill>
                  <a:schemeClr val="tx1"/>
                </a:solidFill>
              </a:rPr>
              <a:t>Autism Speaks</a:t>
            </a:r>
            <a:r>
              <a:rPr lang="en-US" sz="1050" dirty="0" smtClean="0">
                <a:solidFill>
                  <a:schemeClr val="tx1"/>
                </a:solidFill>
              </a:rPr>
              <a:t>. Autism Speaks Inc., 2015. Web. 09 June 2015.</a:t>
            </a:r>
            <a:endParaRPr lang="en-US" altLang="en-US" sz="1050" dirty="0" smtClean="0">
              <a:solidFill>
                <a:schemeClr val="tx1"/>
              </a:solidFill>
              <a:latin typeface="Arial" panose="020B0604020202020204" pitchFamily="34" charset="0"/>
              <a:cs typeface="Arial" panose="020B0604020202020204" pitchFamily="34" charset="0"/>
              <a:sym typeface="Arial" panose="020B0604020202020204" pitchFamily="34" charset="0"/>
            </a:endParaRPr>
          </a:p>
          <a:p>
            <a:pPr lvl="1" eaLnBrk="1" hangingPunct="1">
              <a:lnSpc>
                <a:spcPct val="80000"/>
              </a:lnSpc>
              <a:spcBef>
                <a:spcPts val="638"/>
              </a:spcBef>
              <a:buClrTx/>
              <a:buSzTx/>
              <a:buFontTx/>
              <a:buNone/>
              <a:defRPr/>
            </a:pPr>
            <a:r>
              <a:rPr lang="en-US" altLang="en-US" sz="2000" dirty="0" smtClean="0">
                <a:solidFill>
                  <a:schemeClr val="tx1"/>
                </a:solidFill>
                <a:latin typeface="Arial" panose="020B0604020202020204" pitchFamily="34" charset="0"/>
                <a:cs typeface="Arial" panose="020B0604020202020204" pitchFamily="34" charset="0"/>
                <a:sym typeface="Arial" panose="020B0604020202020204" pitchFamily="34" charset="0"/>
              </a:rPr>
              <a:t>	</a:t>
            </a:r>
          </a:p>
          <a:p>
            <a:pPr lvl="1" eaLnBrk="1" hangingPunct="1">
              <a:lnSpc>
                <a:spcPct val="80000"/>
              </a:lnSpc>
              <a:spcBef>
                <a:spcPts val="638"/>
              </a:spcBef>
              <a:buClrTx/>
              <a:buSzTx/>
              <a:buFontTx/>
              <a:buNone/>
              <a:defRPr/>
            </a:pPr>
            <a:r>
              <a:rPr lang="en-US" altLang="en-US" sz="2000" dirty="0" smtClean="0">
                <a:solidFill>
                  <a:schemeClr val="tx1"/>
                </a:solidFill>
                <a:latin typeface="Arial" panose="020B0604020202020204" pitchFamily="34" charset="0"/>
                <a:cs typeface="Arial" panose="020B0604020202020204" pitchFamily="34" charset="0"/>
                <a:sym typeface="Arial" panose="020B0604020202020204" pitchFamily="34" charset="0"/>
              </a:rPr>
              <a:t>	</a:t>
            </a:r>
            <a:endParaRPr lang="en-US" altLang="en-US" sz="2000" dirty="0" smtClean="0">
              <a:solidFill>
                <a:srgbClr val="FF0000"/>
              </a:solidFill>
              <a:latin typeface="Arial" panose="020B0604020202020204" pitchFamily="34" charset="0"/>
              <a:cs typeface="Arial" panose="020B0604020202020204" pitchFamily="34" charset="0"/>
              <a:sym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6348413" cy="1320800"/>
          </a:xfrm>
        </p:spPr>
        <p:txBody>
          <a:bodyPr/>
          <a:lstStyle/>
          <a:p>
            <a:r>
              <a:rPr lang="en-US" altLang="en-US" sz="2800" dirty="0">
                <a:solidFill>
                  <a:schemeClr val="tx1"/>
                </a:solidFill>
                <a:latin typeface="Arial" panose="020B0604020202020204" pitchFamily="34" charset="0"/>
                <a:sym typeface="Arial" panose="020B0604020202020204" pitchFamily="34" charset="0"/>
              </a:rPr>
              <a:t>A plagiarized version:</a:t>
            </a:r>
            <a:r>
              <a:rPr lang="en-US" altLang="en-US" dirty="0">
                <a:solidFill>
                  <a:schemeClr val="tx1"/>
                </a:solidFill>
                <a:latin typeface="Arial" panose="020B0604020202020204" pitchFamily="34" charset="0"/>
                <a:sym typeface="Arial" panose="020B0604020202020204" pitchFamily="34" charset="0"/>
              </a:rPr>
              <a:t/>
            </a:r>
            <a:br>
              <a:rPr lang="en-US" altLang="en-US" dirty="0">
                <a:solidFill>
                  <a:schemeClr val="tx1"/>
                </a:solidFill>
                <a:latin typeface="Arial" panose="020B0604020202020204" pitchFamily="34" charset="0"/>
                <a:sym typeface="Arial" panose="020B0604020202020204" pitchFamily="34" charset="0"/>
              </a:rPr>
            </a:br>
            <a:endParaRPr lang="en-US" dirty="0"/>
          </a:p>
        </p:txBody>
      </p:sp>
      <p:sp>
        <p:nvSpPr>
          <p:cNvPr id="26626" name="Rectangle 1"/>
          <p:cNvSpPr>
            <a:spLocks/>
          </p:cNvSpPr>
          <p:nvPr/>
        </p:nvSpPr>
        <p:spPr bwMode="auto">
          <a:xfrm>
            <a:off x="228600" y="1447800"/>
            <a:ext cx="73533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nchor="ctr"/>
          <a:lstStyle>
            <a:lvl1pPr marL="39688" defTabSz="796925">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82638" indent="-285750" defTabSz="796925">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796925">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796925">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796925">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796925"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796925"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796925"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796925"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lnSpc>
                <a:spcPct val="80000"/>
              </a:lnSpc>
              <a:spcBef>
                <a:spcPts val="738"/>
              </a:spcBef>
              <a:buClrTx/>
              <a:buSzPct val="100000"/>
              <a:buFont typeface="Wingdings 3" panose="05040102010807070707" pitchFamily="18" charset="2"/>
              <a:buNone/>
            </a:pPr>
            <a:r>
              <a:rPr lang="en-US" altLang="en-US" sz="2800" dirty="0">
                <a:solidFill>
                  <a:schemeClr val="tx1"/>
                </a:solidFill>
                <a:latin typeface="Arial" panose="020B0604020202020204" pitchFamily="34" charset="0"/>
                <a:sym typeface="Arial" panose="020B0604020202020204" pitchFamily="34" charset="0"/>
              </a:rPr>
              <a:t>	</a:t>
            </a:r>
            <a:endParaRPr lang="en-US" altLang="en-US" sz="2200" dirty="0">
              <a:solidFill>
                <a:schemeClr val="tx1"/>
              </a:solidFill>
              <a:latin typeface="Arial" panose="020B0604020202020204" pitchFamily="34" charset="0"/>
              <a:ea typeface="Lucida Grande" charset="0"/>
              <a:cs typeface="Lucida Grande" charset="0"/>
              <a:sym typeface="Arial" panose="020B0604020202020204" pitchFamily="34" charset="0"/>
            </a:endParaRPr>
          </a:p>
          <a:p>
            <a:pPr lvl="1" eaLnBrk="1" hangingPunct="1">
              <a:spcBef>
                <a:spcPts val="638"/>
              </a:spcBef>
              <a:buClrTx/>
              <a:buSzTx/>
              <a:buFontTx/>
              <a:buNone/>
            </a:pPr>
            <a:r>
              <a:rPr lang="en-US" altLang="en-US" sz="2200" dirty="0">
                <a:solidFill>
                  <a:schemeClr val="tx1"/>
                </a:solidFill>
                <a:latin typeface="Arial" panose="020B0604020202020204" pitchFamily="34" charset="0"/>
                <a:ea typeface="Lucida Grande" charset="0"/>
                <a:cs typeface="Lucida Grande" charset="0"/>
                <a:sym typeface="Arial" panose="020B0604020202020204" pitchFamily="34" charset="0"/>
              </a:rPr>
              <a:t>	Autism Spectrum Disorder can be associated with learning issues and difficulties with physical health. The disorder seems to have its beginnings in early brain development, but the most obvious signs and symptoms manifest between 2 and 3 years of age. The organization Autism Speaks continuously funds research to find better methods for earlier diagnosis, as earlier intercession with behavior therapy can improve results. Increasing awareness is an important part of this work and one in which family members and volunteer staff play an incredibly important role.</a:t>
            </a:r>
          </a:p>
          <a:p>
            <a:pPr lvl="1" eaLnBrk="1" hangingPunct="1">
              <a:lnSpc>
                <a:spcPct val="80000"/>
              </a:lnSpc>
              <a:spcBef>
                <a:spcPts val="638"/>
              </a:spcBef>
              <a:buClrTx/>
              <a:buSzTx/>
              <a:buFontTx/>
              <a:buNone/>
            </a:pPr>
            <a:endParaRPr lang="en-US" altLang="en-US" sz="1800" dirty="0">
              <a:solidFill>
                <a:schemeClr val="tx1"/>
              </a:solidFill>
              <a:latin typeface="Arial" panose="020B0604020202020204" pitchFamily="34" charset="0"/>
              <a:sym typeface="Arial" panose="020B0604020202020204" pitchFamily="34" charset="0"/>
            </a:endParaRPr>
          </a:p>
          <a:p>
            <a:pPr lvl="1" eaLnBrk="1" hangingPunct="1">
              <a:lnSpc>
                <a:spcPct val="80000"/>
              </a:lnSpc>
              <a:spcBef>
                <a:spcPts val="638"/>
              </a:spcBef>
              <a:buClrTx/>
              <a:buSzTx/>
              <a:buFontTx/>
              <a:buNone/>
            </a:pPr>
            <a:endParaRPr lang="en-US" altLang="en-US" sz="1800" dirty="0">
              <a:solidFill>
                <a:schemeClr val="tx1"/>
              </a:solidFill>
              <a:latin typeface="Arial" panose="020B0604020202020204" pitchFamily="34" charset="0"/>
              <a:sym typeface="Arial" panose="020B0604020202020204" pitchFamily="34" charset="0"/>
            </a:endParaRPr>
          </a:p>
          <a:p>
            <a:pPr lvl="1" eaLnBrk="1" hangingPunct="1">
              <a:lnSpc>
                <a:spcPct val="80000"/>
              </a:lnSpc>
              <a:spcBef>
                <a:spcPts val="638"/>
              </a:spcBef>
              <a:buClrTx/>
              <a:buSzTx/>
              <a:buFontTx/>
              <a:buNone/>
            </a:pPr>
            <a:endParaRPr lang="en-US" altLang="en-US" sz="1800" dirty="0">
              <a:solidFill>
                <a:schemeClr val="tx1"/>
              </a:solidFill>
              <a:latin typeface="Arial" panose="020B0604020202020204" pitchFamily="34" charset="0"/>
              <a:sym typeface="Arial" panose="020B0604020202020204" pitchFamily="34" charset="0"/>
            </a:endParaRPr>
          </a:p>
          <a:p>
            <a:pPr lvl="1" eaLnBrk="1" hangingPunct="1">
              <a:lnSpc>
                <a:spcPct val="80000"/>
              </a:lnSpc>
              <a:spcBef>
                <a:spcPts val="638"/>
              </a:spcBef>
              <a:buClrTx/>
              <a:buSzTx/>
              <a:buFont typeface="Wingdings 3" panose="05040102010807070707" pitchFamily="18" charset="2"/>
              <a:buNone/>
            </a:pPr>
            <a:r>
              <a:rPr lang="en-US" altLang="en-US" sz="1100" dirty="0">
                <a:solidFill>
                  <a:schemeClr val="tx1"/>
                </a:solidFill>
              </a:rPr>
              <a:t>"What Is Autism?" </a:t>
            </a:r>
            <a:r>
              <a:rPr lang="en-US" altLang="en-US" sz="1100" i="1" dirty="0">
                <a:solidFill>
                  <a:schemeClr val="tx1"/>
                </a:solidFill>
              </a:rPr>
              <a:t>Autism Speaks</a:t>
            </a:r>
            <a:r>
              <a:rPr lang="en-US" altLang="en-US" sz="1100" dirty="0">
                <a:solidFill>
                  <a:schemeClr val="tx1"/>
                </a:solidFill>
              </a:rPr>
              <a:t>. Autism Speaks Inc., 2015. Web. 09 June 2015.</a:t>
            </a:r>
            <a:endParaRPr lang="en-US" altLang="en-US" sz="1100" dirty="0">
              <a:solidFill>
                <a:schemeClr val="tx1"/>
              </a:solidFill>
              <a:latin typeface="Arial" panose="020B0604020202020204" pitchFamily="34" charset="0"/>
              <a:cs typeface="Arial" panose="020B0604020202020204" pitchFamily="34" charset="0"/>
              <a:sym typeface="Arial" panose="020B0604020202020204" pitchFamily="34" charset="0"/>
            </a:endParaRPr>
          </a:p>
          <a:p>
            <a:pPr lvl="1" eaLnBrk="1" hangingPunct="1">
              <a:lnSpc>
                <a:spcPct val="80000"/>
              </a:lnSpc>
              <a:spcBef>
                <a:spcPts val="638"/>
              </a:spcBef>
              <a:buClrTx/>
              <a:buSzTx/>
              <a:buFontTx/>
              <a:buNone/>
            </a:pPr>
            <a:endParaRPr lang="en-US" altLang="en-US" sz="2400" dirty="0">
              <a:solidFill>
                <a:srgbClr val="FF0000"/>
              </a:solidFill>
              <a:latin typeface="Arial" panose="020B0604020202020204" pitchFamily="34" charset="0"/>
              <a:sym typeface="Arial" panose="020B0604020202020204" pitchFamily="34" charset="0"/>
            </a:endParaRPr>
          </a:p>
        </p:txBody>
      </p:sp>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TotalTime>
  <Pages>0</Pages>
  <Words>838</Words>
  <Characters>0</Characters>
  <Application>Microsoft Office PowerPoint</Application>
  <PresentationFormat>On-screen Show (4:3)</PresentationFormat>
  <Lines>0</Lines>
  <Paragraphs>131</Paragraphs>
  <Slides>18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Arial Bold</vt:lpstr>
      <vt:lpstr>Calibri</vt:lpstr>
      <vt:lpstr>Gill Sans</vt:lpstr>
      <vt:lpstr>Lucida Grande</vt:lpstr>
      <vt:lpstr>Trebuchet MS</vt:lpstr>
      <vt:lpstr>Wingdings 3</vt:lpstr>
      <vt:lpstr>ヒラギノ角ゴ ProN W3</vt:lpstr>
      <vt:lpstr>Facet</vt:lpstr>
      <vt:lpstr>Plagiarism:</vt:lpstr>
      <vt:lpstr>What is plagiarism?</vt:lpstr>
      <vt:lpstr>And what are the consequences?</vt:lpstr>
      <vt:lpstr>Types of Plagiarism</vt:lpstr>
      <vt:lpstr>How do we avoid plagiarism? </vt:lpstr>
      <vt:lpstr>What is Paraphrasing?</vt:lpstr>
      <vt:lpstr>Practice Paraphrasing:</vt:lpstr>
      <vt:lpstr>How Did You Do?</vt:lpstr>
      <vt:lpstr>A plagiarized version: </vt:lpstr>
      <vt:lpstr>Why do we cite? </vt:lpstr>
      <vt:lpstr>Benefits for readers:</vt:lpstr>
      <vt:lpstr>Benefits for the writer:</vt:lpstr>
      <vt:lpstr>Benefits for the author of the  source being cited:</vt:lpstr>
      <vt:lpstr>When do we cite? </vt:lpstr>
      <vt:lpstr>Does that mean EVERYTHING in  my paper needs to be cited?</vt:lpstr>
      <vt:lpstr>Examples of  Common Knowledge</vt:lpstr>
      <vt:lpstr>Let’s Test our Knowledge!</vt:lpstr>
      <vt:lpstr>Thanks for coming!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Plagiarism Workshop</dc:title>
  <dc:subject/>
  <dc:creator>David Jernigan</dc:creator>
  <cp:keywords/>
  <dc:description/>
  <cp:lastModifiedBy>Jenna Caviezel</cp:lastModifiedBy>
  <cp:revision>16</cp:revision>
  <dcterms:modified xsi:type="dcterms:W3CDTF">2018-08-08T15:37:46Z</dcterms:modified>
</cp:coreProperties>
</file>