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1" r:id="rId3"/>
    <p:sldId id="257" r:id="rId4"/>
    <p:sldId id="258" r:id="rId5"/>
    <p:sldId id="269" r:id="rId6"/>
    <p:sldId id="268" r:id="rId7"/>
    <p:sldId id="259" r:id="rId8"/>
    <p:sldId id="260" r:id="rId9"/>
    <p:sldId id="262" r:id="rId10"/>
    <p:sldId id="267" r:id="rId11"/>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a:srgbClr val="9966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A62EF00-6583-4B78-AF64-81B3E9C5BF35}" type="datetimeFigureOut">
              <a:rPr lang="en-US" smtClean="0"/>
              <a:t>11/7/2019</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A45BF9E5-B44D-410B-93F3-427DC1E3FE8D}" type="slidenum">
              <a:rPr lang="en-US" smtClean="0"/>
              <a:t>‹#›</a:t>
            </a:fld>
            <a:endParaRPr lang="en-US"/>
          </a:p>
        </p:txBody>
      </p:sp>
    </p:spTree>
    <p:extLst>
      <p:ext uri="{BB962C8B-B14F-4D97-AF65-F5344CB8AC3E}">
        <p14:creationId xmlns:p14="http://schemas.microsoft.com/office/powerpoint/2010/main" val="3354675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A62EF00-6583-4B78-AF64-81B3E9C5BF35}" type="datetimeFigureOut">
              <a:rPr lang="en-US" smtClean="0"/>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5BF9E5-B44D-410B-93F3-427DC1E3FE8D}" type="slidenum">
              <a:rPr lang="en-US" smtClean="0"/>
              <a:t>‹#›</a:t>
            </a:fld>
            <a:endParaRPr lang="en-US"/>
          </a:p>
        </p:txBody>
      </p:sp>
    </p:spTree>
    <p:extLst>
      <p:ext uri="{BB962C8B-B14F-4D97-AF65-F5344CB8AC3E}">
        <p14:creationId xmlns:p14="http://schemas.microsoft.com/office/powerpoint/2010/main" val="4194601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A62EF00-6583-4B78-AF64-81B3E9C5BF35}" type="datetimeFigureOut">
              <a:rPr lang="en-US" smtClean="0"/>
              <a:t>11/7/2019</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A45BF9E5-B44D-410B-93F3-427DC1E3FE8D}" type="slidenum">
              <a:rPr lang="en-US" smtClean="0"/>
              <a:t>‹#›</a:t>
            </a:fld>
            <a:endParaRPr lang="en-US"/>
          </a:p>
        </p:txBody>
      </p:sp>
    </p:spTree>
    <p:extLst>
      <p:ext uri="{BB962C8B-B14F-4D97-AF65-F5344CB8AC3E}">
        <p14:creationId xmlns:p14="http://schemas.microsoft.com/office/powerpoint/2010/main" val="35600328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A62EF00-6583-4B78-AF64-81B3E9C5BF35}" type="datetimeFigureOut">
              <a:rPr lang="en-US" smtClean="0"/>
              <a:t>11/7/2019</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A45BF9E5-B44D-410B-93F3-427DC1E3FE8D}"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9713789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A62EF00-6583-4B78-AF64-81B3E9C5BF35}" type="datetimeFigureOut">
              <a:rPr lang="en-US" smtClean="0"/>
              <a:t>11/7/2019</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A45BF9E5-B44D-410B-93F3-427DC1E3FE8D}" type="slidenum">
              <a:rPr lang="en-US" smtClean="0"/>
              <a:t>‹#›</a:t>
            </a:fld>
            <a:endParaRPr lang="en-US"/>
          </a:p>
        </p:txBody>
      </p:sp>
    </p:spTree>
    <p:extLst>
      <p:ext uri="{BB962C8B-B14F-4D97-AF65-F5344CB8AC3E}">
        <p14:creationId xmlns:p14="http://schemas.microsoft.com/office/powerpoint/2010/main" val="5853375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A62EF00-6583-4B78-AF64-81B3E9C5BF35}" type="datetimeFigureOut">
              <a:rPr lang="en-US" smtClean="0"/>
              <a:t>11/7/2019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5BF9E5-B44D-410B-93F3-427DC1E3FE8D}" type="slidenum">
              <a:rPr lang="en-US" smtClean="0"/>
              <a:t>‹#›</a:t>
            </a:fld>
            <a:endParaRPr lang="en-US"/>
          </a:p>
        </p:txBody>
      </p:sp>
    </p:spTree>
    <p:extLst>
      <p:ext uri="{BB962C8B-B14F-4D97-AF65-F5344CB8AC3E}">
        <p14:creationId xmlns:p14="http://schemas.microsoft.com/office/powerpoint/2010/main" val="28394336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A62EF00-6583-4B78-AF64-81B3E9C5BF35}" type="datetimeFigureOut">
              <a:rPr lang="en-US" smtClean="0"/>
              <a:t>11/7/2019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5BF9E5-B44D-410B-93F3-427DC1E3FE8D}" type="slidenum">
              <a:rPr lang="en-US" smtClean="0"/>
              <a:t>‹#›</a:t>
            </a:fld>
            <a:endParaRPr lang="en-US"/>
          </a:p>
        </p:txBody>
      </p:sp>
    </p:spTree>
    <p:extLst>
      <p:ext uri="{BB962C8B-B14F-4D97-AF65-F5344CB8AC3E}">
        <p14:creationId xmlns:p14="http://schemas.microsoft.com/office/powerpoint/2010/main" val="1335599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A62EF00-6583-4B78-AF64-81B3E9C5BF35}" type="datetimeFigureOut">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5BF9E5-B44D-410B-93F3-427DC1E3FE8D}" type="slidenum">
              <a:rPr lang="en-US" smtClean="0"/>
              <a:t>‹#›</a:t>
            </a:fld>
            <a:endParaRPr lang="en-US"/>
          </a:p>
        </p:txBody>
      </p:sp>
    </p:spTree>
    <p:extLst>
      <p:ext uri="{BB962C8B-B14F-4D97-AF65-F5344CB8AC3E}">
        <p14:creationId xmlns:p14="http://schemas.microsoft.com/office/powerpoint/2010/main" val="16439108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A62EF00-6583-4B78-AF64-81B3E9C5BF35}" type="datetimeFigureOut">
              <a:rPr lang="en-US" smtClean="0"/>
              <a:t>11/7/2019</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A45BF9E5-B44D-410B-93F3-427DC1E3FE8D}" type="slidenum">
              <a:rPr lang="en-US" smtClean="0"/>
              <a:t>‹#›</a:t>
            </a:fld>
            <a:endParaRPr lang="en-US"/>
          </a:p>
        </p:txBody>
      </p:sp>
    </p:spTree>
    <p:extLst>
      <p:ext uri="{BB962C8B-B14F-4D97-AF65-F5344CB8AC3E}">
        <p14:creationId xmlns:p14="http://schemas.microsoft.com/office/powerpoint/2010/main" val="1511669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A62EF00-6583-4B78-AF64-81B3E9C5BF35}" type="datetimeFigureOut">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5BF9E5-B44D-410B-93F3-427DC1E3FE8D}" type="slidenum">
              <a:rPr lang="en-US" smtClean="0"/>
              <a:t>‹#›</a:t>
            </a:fld>
            <a:endParaRPr lang="en-US"/>
          </a:p>
        </p:txBody>
      </p:sp>
    </p:spTree>
    <p:extLst>
      <p:ext uri="{BB962C8B-B14F-4D97-AF65-F5344CB8AC3E}">
        <p14:creationId xmlns:p14="http://schemas.microsoft.com/office/powerpoint/2010/main" val="970677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A62EF00-6583-4B78-AF64-81B3E9C5BF35}" type="datetimeFigureOut">
              <a:rPr lang="en-US" smtClean="0"/>
              <a:t>11/7/2019</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A45BF9E5-B44D-410B-93F3-427DC1E3FE8D}" type="slidenum">
              <a:rPr lang="en-US" smtClean="0"/>
              <a:t>‹#›</a:t>
            </a:fld>
            <a:endParaRPr lang="en-US"/>
          </a:p>
        </p:txBody>
      </p:sp>
    </p:spTree>
    <p:extLst>
      <p:ext uri="{BB962C8B-B14F-4D97-AF65-F5344CB8AC3E}">
        <p14:creationId xmlns:p14="http://schemas.microsoft.com/office/powerpoint/2010/main" val="1988544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A62EF00-6583-4B78-AF64-81B3E9C5BF35}" type="datetimeFigureOut">
              <a:rPr lang="en-US" smtClean="0"/>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5BF9E5-B44D-410B-93F3-427DC1E3FE8D}" type="slidenum">
              <a:rPr lang="en-US" smtClean="0"/>
              <a:t>‹#›</a:t>
            </a:fld>
            <a:endParaRPr lang="en-US"/>
          </a:p>
        </p:txBody>
      </p:sp>
    </p:spTree>
    <p:extLst>
      <p:ext uri="{BB962C8B-B14F-4D97-AF65-F5344CB8AC3E}">
        <p14:creationId xmlns:p14="http://schemas.microsoft.com/office/powerpoint/2010/main" val="2473045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A62EF00-6583-4B78-AF64-81B3E9C5BF35}" type="datetimeFigureOut">
              <a:rPr lang="en-US" smtClean="0"/>
              <a:t>11/7/2019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5BF9E5-B44D-410B-93F3-427DC1E3FE8D}" type="slidenum">
              <a:rPr lang="en-US" smtClean="0"/>
              <a:t>‹#›</a:t>
            </a:fld>
            <a:endParaRPr lang="en-US"/>
          </a:p>
        </p:txBody>
      </p:sp>
    </p:spTree>
    <p:extLst>
      <p:ext uri="{BB962C8B-B14F-4D97-AF65-F5344CB8AC3E}">
        <p14:creationId xmlns:p14="http://schemas.microsoft.com/office/powerpoint/2010/main" val="2601706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A62EF00-6583-4B78-AF64-81B3E9C5BF35}" type="datetimeFigureOut">
              <a:rPr lang="en-US" smtClean="0"/>
              <a:t>11/7/2019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5BF9E5-B44D-410B-93F3-427DC1E3FE8D}" type="slidenum">
              <a:rPr lang="en-US" smtClean="0"/>
              <a:t>‹#›</a:t>
            </a:fld>
            <a:endParaRPr lang="en-US"/>
          </a:p>
        </p:txBody>
      </p:sp>
    </p:spTree>
    <p:extLst>
      <p:ext uri="{BB962C8B-B14F-4D97-AF65-F5344CB8AC3E}">
        <p14:creationId xmlns:p14="http://schemas.microsoft.com/office/powerpoint/2010/main" val="3356510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62EF00-6583-4B78-AF64-81B3E9C5BF35}" type="datetimeFigureOut">
              <a:rPr lang="en-US" smtClean="0"/>
              <a:t>11/7/2019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5BF9E5-B44D-410B-93F3-427DC1E3FE8D}" type="slidenum">
              <a:rPr lang="en-US" smtClean="0"/>
              <a:t>‹#›</a:t>
            </a:fld>
            <a:endParaRPr lang="en-US"/>
          </a:p>
        </p:txBody>
      </p:sp>
    </p:spTree>
    <p:extLst>
      <p:ext uri="{BB962C8B-B14F-4D97-AF65-F5344CB8AC3E}">
        <p14:creationId xmlns:p14="http://schemas.microsoft.com/office/powerpoint/2010/main" val="843828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A62EF00-6583-4B78-AF64-81B3E9C5BF35}" type="datetimeFigureOut">
              <a:rPr lang="en-US" smtClean="0"/>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5BF9E5-B44D-410B-93F3-427DC1E3FE8D}" type="slidenum">
              <a:rPr lang="en-US" smtClean="0"/>
              <a:t>‹#›</a:t>
            </a:fld>
            <a:endParaRPr lang="en-US"/>
          </a:p>
        </p:txBody>
      </p:sp>
    </p:spTree>
    <p:extLst>
      <p:ext uri="{BB962C8B-B14F-4D97-AF65-F5344CB8AC3E}">
        <p14:creationId xmlns:p14="http://schemas.microsoft.com/office/powerpoint/2010/main" val="2497360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A62EF00-6583-4B78-AF64-81B3E9C5BF35}" type="datetimeFigureOut">
              <a:rPr lang="en-US" smtClean="0"/>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5BF9E5-B44D-410B-93F3-427DC1E3FE8D}" type="slidenum">
              <a:rPr lang="en-US" smtClean="0"/>
              <a:t>‹#›</a:t>
            </a:fld>
            <a:endParaRPr lang="en-US"/>
          </a:p>
        </p:txBody>
      </p:sp>
    </p:spTree>
    <p:extLst>
      <p:ext uri="{BB962C8B-B14F-4D97-AF65-F5344CB8AC3E}">
        <p14:creationId xmlns:p14="http://schemas.microsoft.com/office/powerpoint/2010/main" val="1952770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3-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A62EF00-6583-4B78-AF64-81B3E9C5BF35}" type="datetimeFigureOut">
              <a:rPr lang="en-US" smtClean="0"/>
              <a:t>11/7/2019</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45BF9E5-B44D-410B-93F3-427DC1E3FE8D}" type="slidenum">
              <a:rPr lang="en-US" smtClean="0"/>
              <a:t>‹#›</a:t>
            </a:fld>
            <a:endParaRPr lang="en-US"/>
          </a:p>
        </p:txBody>
      </p:sp>
    </p:spTree>
    <p:extLst>
      <p:ext uri="{BB962C8B-B14F-4D97-AF65-F5344CB8AC3E}">
        <p14:creationId xmlns:p14="http://schemas.microsoft.com/office/powerpoint/2010/main" val="11316990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7.xml"/><Relationship Id="rId1" Type="http://schemas.openxmlformats.org/officeDocument/2006/relationships/video" Target="https://www.youtube.com/embed/8Vl7bNr4zRk"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33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57352" y="1902371"/>
            <a:ext cx="11834647" cy="998483"/>
          </a:xfrm>
        </p:spPr>
        <p:txBody>
          <a:bodyPr>
            <a:normAutofit/>
          </a:bodyPr>
          <a:lstStyle/>
          <a:p>
            <a:r>
              <a:rPr lang="en-US" sz="4800" cap="none" dirty="0" smtClean="0">
                <a:latin typeface="Palatino Linotype" panose="02040502050505030304" pitchFamily="18" charset="0"/>
              </a:rPr>
              <a:t>Information Literacy &amp; Library </a:t>
            </a:r>
            <a:r>
              <a:rPr lang="en-US" sz="4800" cap="none" dirty="0">
                <a:latin typeface="Palatino Linotype" panose="02040502050505030304" pitchFamily="18" charset="0"/>
              </a:rPr>
              <a:t>R</a:t>
            </a:r>
            <a:r>
              <a:rPr lang="en-US" sz="4800" cap="none" dirty="0" smtClean="0">
                <a:latin typeface="Palatino Linotype" panose="02040502050505030304" pitchFamily="18" charset="0"/>
              </a:rPr>
              <a:t>esearch</a:t>
            </a:r>
            <a:endParaRPr lang="en-US" sz="4800" cap="none" dirty="0">
              <a:solidFill>
                <a:schemeClr val="tx1">
                  <a:lumMod val="85000"/>
                </a:schemeClr>
              </a:solidFill>
              <a:latin typeface="Palatino Linotype" panose="02040502050505030304" pitchFamily="18" charset="0"/>
            </a:endParaRPr>
          </a:p>
        </p:txBody>
      </p:sp>
      <p:sp>
        <p:nvSpPr>
          <p:cNvPr id="3" name="Subtitle 2"/>
          <p:cNvSpPr>
            <a:spLocks noGrp="1"/>
          </p:cNvSpPr>
          <p:nvPr>
            <p:ph type="subTitle" idx="1"/>
          </p:nvPr>
        </p:nvSpPr>
        <p:spPr>
          <a:xfrm>
            <a:off x="357352" y="3563007"/>
            <a:ext cx="11698015" cy="756746"/>
          </a:xfrm>
        </p:spPr>
        <p:txBody>
          <a:bodyPr>
            <a:noAutofit/>
          </a:bodyPr>
          <a:lstStyle/>
          <a:p>
            <a:r>
              <a:rPr lang="en-US" sz="3200" dirty="0" smtClean="0">
                <a:solidFill>
                  <a:schemeClr val="tx1">
                    <a:lumMod val="50000"/>
                  </a:schemeClr>
                </a:solidFill>
                <a:latin typeface="Palatino Linotype" panose="02040502050505030304" pitchFamily="18" charset="0"/>
              </a:rPr>
              <a:t>Teaching Students </a:t>
            </a:r>
            <a:r>
              <a:rPr lang="en-US" sz="3200" dirty="0">
                <a:solidFill>
                  <a:schemeClr val="tx1">
                    <a:lumMod val="50000"/>
                  </a:schemeClr>
                </a:solidFill>
                <a:latin typeface="Palatino Linotype" panose="02040502050505030304" pitchFamily="18" charset="0"/>
              </a:rPr>
              <a:t>How to Conduct Credible Research</a:t>
            </a:r>
          </a:p>
          <a:p>
            <a:endParaRPr lang="en-US" sz="2600" dirty="0" smtClean="0">
              <a:solidFill>
                <a:schemeClr val="tx1">
                  <a:lumMod val="85000"/>
                </a:schemeClr>
              </a:solidFill>
              <a:latin typeface="Palatino Linotype" panose="02040502050505030304" pitchFamily="18" charset="0"/>
            </a:endParaRPr>
          </a:p>
        </p:txBody>
      </p:sp>
    </p:spTree>
    <p:extLst>
      <p:ext uri="{BB962C8B-B14F-4D97-AF65-F5344CB8AC3E}">
        <p14:creationId xmlns:p14="http://schemas.microsoft.com/office/powerpoint/2010/main" val="2257390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4000">
              <a:schemeClr val="accent2">
                <a:lumMod val="0"/>
                <a:lumOff val="100000"/>
              </a:schemeClr>
            </a:gs>
            <a:gs pos="22000">
              <a:schemeClr val="accent2">
                <a:lumMod val="0"/>
                <a:lumOff val="100000"/>
              </a:schemeClr>
            </a:gs>
            <a:gs pos="100000">
              <a:schemeClr val="accent2">
                <a:lumMod val="10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85800" y="753533"/>
            <a:ext cx="10820400" cy="696896"/>
          </a:xfrm>
        </p:spPr>
        <p:txBody>
          <a:bodyPr/>
          <a:lstStyle/>
          <a:p>
            <a:r>
              <a:rPr lang="en-US" dirty="0">
                <a:latin typeface="Palatino Linotype" panose="02040502050505030304" pitchFamily="18" charset="0"/>
              </a:rPr>
              <a:t>Are there any questions?</a:t>
            </a:r>
            <a:endParaRPr lang="en-US" cap="none" dirty="0" smtClean="0">
              <a:latin typeface="Palatino Linotype" panose="02040502050505030304" pitchFamily="18" charset="0"/>
            </a:endParaRPr>
          </a:p>
        </p:txBody>
      </p:sp>
      <p:sp>
        <p:nvSpPr>
          <p:cNvPr id="3" name="Text Placeholder 2"/>
          <p:cNvSpPr>
            <a:spLocks noGrp="1"/>
          </p:cNvSpPr>
          <p:nvPr>
            <p:ph type="body" sz="half" idx="2"/>
          </p:nvPr>
        </p:nvSpPr>
        <p:spPr>
          <a:xfrm>
            <a:off x="685800" y="1797268"/>
            <a:ext cx="10820400" cy="3405353"/>
          </a:xfrm>
        </p:spPr>
        <p:txBody>
          <a:bodyPr>
            <a:normAutofit/>
          </a:bodyPr>
          <a:lstStyle/>
          <a:p>
            <a:r>
              <a:rPr lang="en-US" sz="2400" u="sng" dirty="0" smtClean="0">
                <a:latin typeface="Palatino Linotype" panose="02040502050505030304" pitchFamily="18" charset="0"/>
              </a:rPr>
              <a:t>Reminder</a:t>
            </a:r>
            <a:r>
              <a:rPr lang="en-US" sz="2400" dirty="0" smtClean="0">
                <a:latin typeface="Palatino Linotype" panose="02040502050505030304" pitchFamily="18" charset="0"/>
              </a:rPr>
              <a:t>: The </a:t>
            </a:r>
            <a:r>
              <a:rPr lang="en-US" sz="2400" dirty="0">
                <a:latin typeface="Palatino Linotype" panose="02040502050505030304" pitchFamily="18" charset="0"/>
              </a:rPr>
              <a:t>library staff is always available to assist students or faculty with any questions about information </a:t>
            </a:r>
            <a:r>
              <a:rPr lang="en-US" sz="2400" dirty="0" smtClean="0">
                <a:latin typeface="Palatino Linotype" panose="02040502050505030304" pitchFamily="18" charset="0"/>
              </a:rPr>
              <a:t>literacy or research related to library resources. </a:t>
            </a:r>
          </a:p>
          <a:p>
            <a:r>
              <a:rPr lang="en-US" sz="2400" dirty="0" smtClean="0">
                <a:latin typeface="Palatino Linotype" panose="02040502050505030304" pitchFamily="18" charset="0"/>
              </a:rPr>
              <a:t>In addition, we would be glad to </a:t>
            </a:r>
            <a:r>
              <a:rPr lang="en-US" sz="2400" dirty="0">
                <a:latin typeface="Palatino Linotype" panose="02040502050505030304" pitchFamily="18" charset="0"/>
              </a:rPr>
              <a:t>schedule an information literacy </a:t>
            </a:r>
            <a:r>
              <a:rPr lang="en-US" sz="2400" dirty="0" smtClean="0">
                <a:latin typeface="Palatino Linotype" panose="02040502050505030304" pitchFamily="18" charset="0"/>
              </a:rPr>
              <a:t>workshop for the students in your classroom.</a:t>
            </a:r>
            <a:endParaRPr lang="en-US" sz="2400" dirty="0">
              <a:latin typeface="Palatino Linotype" panose="02040502050505030304" pitchFamily="18" charset="0"/>
            </a:endParaRPr>
          </a:p>
          <a:p>
            <a:endParaRPr lang="en-US" sz="2200" dirty="0">
              <a:latin typeface="Palatino Linotype" panose="02040502050505030304" pitchFamily="18" charset="0"/>
            </a:endParaRPr>
          </a:p>
        </p:txBody>
      </p:sp>
      <p:sp>
        <p:nvSpPr>
          <p:cNvPr id="4" name="TextBox 3"/>
          <p:cNvSpPr txBox="1"/>
          <p:nvPr/>
        </p:nvSpPr>
        <p:spPr>
          <a:xfrm>
            <a:off x="10290220" y="6297769"/>
            <a:ext cx="1365160" cy="307777"/>
          </a:xfrm>
          <a:prstGeom prst="rect">
            <a:avLst/>
          </a:prstGeom>
          <a:noFill/>
        </p:spPr>
        <p:txBody>
          <a:bodyPr wrap="square" rtlCol="0">
            <a:spAutoFit/>
          </a:bodyPr>
          <a:lstStyle/>
          <a:p>
            <a:r>
              <a:rPr lang="en-US" sz="1400" dirty="0"/>
              <a:t>Revised 3/28/19</a:t>
            </a:r>
          </a:p>
        </p:txBody>
      </p:sp>
    </p:spTree>
    <p:extLst>
      <p:ext uri="{BB962C8B-B14F-4D97-AF65-F5344CB8AC3E}">
        <p14:creationId xmlns:p14="http://schemas.microsoft.com/office/powerpoint/2010/main" val="4867075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34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93683" y="472966"/>
            <a:ext cx="10812517" cy="914400"/>
          </a:xfrm>
        </p:spPr>
        <p:txBody>
          <a:bodyPr>
            <a:noAutofit/>
          </a:bodyPr>
          <a:lstStyle/>
          <a:p>
            <a:r>
              <a:rPr lang="en-US" dirty="0">
                <a:latin typeface="Palatino Linotype" panose="02040502050505030304" pitchFamily="18" charset="0"/>
              </a:rPr>
              <a:t>Introduction</a:t>
            </a:r>
            <a:br>
              <a:rPr lang="en-US" dirty="0">
                <a:latin typeface="Palatino Linotype" panose="02040502050505030304" pitchFamily="18" charset="0"/>
              </a:rPr>
            </a:br>
            <a:endParaRPr lang="en-US" cap="none" dirty="0">
              <a:latin typeface="Palatino Linotype" panose="02040502050505030304" pitchFamily="18" charset="0"/>
            </a:endParaRPr>
          </a:p>
        </p:txBody>
      </p:sp>
      <p:sp>
        <p:nvSpPr>
          <p:cNvPr id="3" name="Text Placeholder 2"/>
          <p:cNvSpPr>
            <a:spLocks noGrp="1"/>
          </p:cNvSpPr>
          <p:nvPr>
            <p:ph type="body" sz="half" idx="2"/>
          </p:nvPr>
        </p:nvSpPr>
        <p:spPr>
          <a:xfrm>
            <a:off x="693683" y="1313794"/>
            <a:ext cx="10812517" cy="2858814"/>
          </a:xfrm>
        </p:spPr>
        <p:txBody>
          <a:bodyPr>
            <a:normAutofit/>
          </a:bodyPr>
          <a:lstStyle/>
          <a:p>
            <a:r>
              <a:rPr lang="en-US" sz="2400" dirty="0">
                <a:latin typeface="Palatino Linotype" panose="02040502050505030304" pitchFamily="18" charset="0"/>
              </a:rPr>
              <a:t>This workshop was developed to make </a:t>
            </a:r>
            <a:r>
              <a:rPr lang="en-US" sz="2400" dirty="0" smtClean="0">
                <a:latin typeface="Palatino Linotype" panose="02040502050505030304" pitchFamily="18" charset="0"/>
              </a:rPr>
              <a:t>faculty and staff aware </a:t>
            </a:r>
            <a:r>
              <a:rPr lang="en-US" sz="2400" dirty="0">
                <a:latin typeface="Palatino Linotype" panose="02040502050505030304" pitchFamily="18" charset="0"/>
              </a:rPr>
              <a:t>of the importance of Information Literacy </a:t>
            </a:r>
            <a:r>
              <a:rPr lang="en-US" sz="2400" dirty="0" smtClean="0">
                <a:latin typeface="Palatino Linotype" panose="02040502050505030304" pitchFamily="18" charset="0"/>
              </a:rPr>
              <a:t>in our classrooms. The </a:t>
            </a:r>
            <a:r>
              <a:rPr lang="en-US" sz="2400" dirty="0">
                <a:latin typeface="Palatino Linotype" panose="02040502050505030304" pitchFamily="18" charset="0"/>
              </a:rPr>
              <a:t>whole process of </a:t>
            </a:r>
            <a:r>
              <a:rPr lang="en-US" sz="2400" dirty="0" smtClean="0">
                <a:latin typeface="Palatino Linotype" panose="02040502050505030304" pitchFamily="18" charset="0"/>
              </a:rPr>
              <a:t>teaching students </a:t>
            </a:r>
            <a:r>
              <a:rPr lang="en-US" sz="2400" dirty="0">
                <a:latin typeface="Palatino Linotype" panose="02040502050505030304" pitchFamily="18" charset="0"/>
              </a:rPr>
              <a:t>how to </a:t>
            </a:r>
            <a:r>
              <a:rPr lang="en-US" sz="2400" b="1" dirty="0">
                <a:latin typeface="Palatino Linotype" panose="02040502050505030304" pitchFamily="18" charset="0"/>
              </a:rPr>
              <a:t>find</a:t>
            </a:r>
            <a:r>
              <a:rPr lang="en-US" sz="2400" dirty="0">
                <a:latin typeface="Palatino Linotype" panose="02040502050505030304" pitchFamily="18" charset="0"/>
              </a:rPr>
              <a:t>, </a:t>
            </a:r>
            <a:r>
              <a:rPr lang="en-US" sz="2400" b="1" dirty="0">
                <a:latin typeface="Palatino Linotype" panose="02040502050505030304" pitchFamily="18" charset="0"/>
              </a:rPr>
              <a:t>evaluate </a:t>
            </a:r>
            <a:r>
              <a:rPr lang="en-US" sz="2400" dirty="0">
                <a:latin typeface="Palatino Linotype" panose="02040502050505030304" pitchFamily="18" charset="0"/>
              </a:rPr>
              <a:t>and </a:t>
            </a:r>
            <a:r>
              <a:rPr lang="en-US" sz="2400" b="1" dirty="0">
                <a:latin typeface="Palatino Linotype" panose="02040502050505030304" pitchFamily="18" charset="0"/>
              </a:rPr>
              <a:t>use</a:t>
            </a:r>
            <a:r>
              <a:rPr lang="en-US" sz="2400" dirty="0">
                <a:latin typeface="Palatino Linotype" panose="02040502050505030304" pitchFamily="18" charset="0"/>
              </a:rPr>
              <a:t> these resources is </a:t>
            </a:r>
            <a:r>
              <a:rPr lang="en-US" sz="2400" dirty="0" smtClean="0">
                <a:latin typeface="Palatino Linotype" panose="02040502050505030304" pitchFamily="18" charset="0"/>
              </a:rPr>
              <a:t>what is meant by becoming information literate</a:t>
            </a:r>
            <a:r>
              <a:rPr lang="en-US" sz="2400" dirty="0">
                <a:latin typeface="Palatino Linotype" panose="02040502050505030304" pitchFamily="18" charset="0"/>
              </a:rPr>
              <a:t>.</a:t>
            </a:r>
            <a:r>
              <a:rPr lang="en-US" sz="2400" dirty="0" smtClean="0">
                <a:latin typeface="Palatino Linotype" panose="02040502050505030304" pitchFamily="18" charset="0"/>
              </a:rPr>
              <a:t> </a:t>
            </a:r>
            <a:endParaRPr lang="en-US" sz="2200" dirty="0">
              <a:latin typeface="Palatino Linotype" panose="02040502050505030304" pitchFamily="18" charset="0"/>
            </a:endParaRPr>
          </a:p>
        </p:txBody>
      </p:sp>
    </p:spTree>
    <p:extLst>
      <p:ext uri="{BB962C8B-B14F-4D97-AF65-F5344CB8AC3E}">
        <p14:creationId xmlns:p14="http://schemas.microsoft.com/office/powerpoint/2010/main" val="400610670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27000">
              <a:schemeClr val="accent2">
                <a:lumMod val="0"/>
                <a:lumOff val="100000"/>
              </a:schemeClr>
            </a:gs>
            <a:gs pos="11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24495" y="557048"/>
            <a:ext cx="10146186" cy="662152"/>
          </a:xfrm>
          <a:noFill/>
        </p:spPr>
        <p:txBody>
          <a:bodyPr>
            <a:noAutofit/>
          </a:bodyPr>
          <a:lstStyle/>
          <a:p>
            <a:r>
              <a:rPr lang="en-US" dirty="0">
                <a:latin typeface="Palatino Linotype" panose="02040502050505030304" pitchFamily="18" charset="0"/>
              </a:rPr>
              <a:t/>
            </a:r>
            <a:br>
              <a:rPr lang="en-US" dirty="0">
                <a:latin typeface="Palatino Linotype" panose="02040502050505030304" pitchFamily="18" charset="0"/>
              </a:rPr>
            </a:br>
            <a:r>
              <a:rPr lang="en-US" cap="none" dirty="0" smtClean="0">
                <a:latin typeface="Palatino Linotype" panose="02040502050505030304" pitchFamily="18" charset="0"/>
              </a:rPr>
              <a:t>What is Information Literacy?</a:t>
            </a:r>
            <a:endParaRPr lang="en-US" cap="none" dirty="0">
              <a:solidFill>
                <a:schemeClr val="tx1">
                  <a:lumMod val="85000"/>
                </a:schemeClr>
              </a:solidFill>
              <a:latin typeface="Palatino Linotype" panose="02040502050505030304" pitchFamily="18" charset="0"/>
            </a:endParaRPr>
          </a:p>
        </p:txBody>
      </p:sp>
      <p:sp>
        <p:nvSpPr>
          <p:cNvPr id="3" name="Text Placeholder 2"/>
          <p:cNvSpPr>
            <a:spLocks noGrp="1"/>
          </p:cNvSpPr>
          <p:nvPr>
            <p:ph type="body" sz="half" idx="2"/>
          </p:nvPr>
        </p:nvSpPr>
        <p:spPr>
          <a:xfrm>
            <a:off x="1024467" y="1828801"/>
            <a:ext cx="10144654" cy="3129565"/>
          </a:xfrm>
          <a:noFill/>
        </p:spPr>
        <p:txBody>
          <a:bodyPr>
            <a:noAutofit/>
          </a:bodyPr>
          <a:lstStyle/>
          <a:p>
            <a:r>
              <a:rPr lang="en-US" sz="2200" dirty="0" smtClean="0">
                <a:latin typeface="Palatino Linotype" panose="02040502050505030304" pitchFamily="18" charset="0"/>
              </a:rPr>
              <a:t>Although some of the Information Literacy standards were updated by ACRL in 2015, the basic definition remains essentially the same:</a:t>
            </a:r>
            <a:endParaRPr lang="en-US" sz="2200" dirty="0">
              <a:latin typeface="Palatino Linotype" panose="02040502050505030304" pitchFamily="18" charset="0"/>
            </a:endParaRPr>
          </a:p>
          <a:p>
            <a:r>
              <a:rPr lang="en-US" sz="2200" dirty="0" smtClean="0">
                <a:latin typeface="Palatino Linotype" panose="02040502050505030304" pitchFamily="18" charset="0"/>
              </a:rPr>
              <a:t>Helping students to become information literate is showing them how to </a:t>
            </a:r>
            <a:r>
              <a:rPr lang="en-US" sz="2200" b="1" i="1" dirty="0" smtClean="0">
                <a:latin typeface="Palatino Linotype" panose="02040502050505030304" pitchFamily="18" charset="0"/>
              </a:rPr>
              <a:t>find</a:t>
            </a:r>
            <a:r>
              <a:rPr lang="en-US" sz="2200" dirty="0" smtClean="0">
                <a:latin typeface="Palatino Linotype" panose="02040502050505030304" pitchFamily="18" charset="0"/>
              </a:rPr>
              <a:t>, </a:t>
            </a:r>
            <a:r>
              <a:rPr lang="en-US" sz="2200" b="1" i="1" dirty="0" smtClean="0">
                <a:latin typeface="Palatino Linotype" panose="02040502050505030304" pitchFamily="18" charset="0"/>
              </a:rPr>
              <a:t>evaluate</a:t>
            </a:r>
            <a:r>
              <a:rPr lang="en-US" sz="2200" dirty="0" smtClean="0">
                <a:latin typeface="Palatino Linotype" panose="02040502050505030304" pitchFamily="18" charset="0"/>
              </a:rPr>
              <a:t> and </a:t>
            </a:r>
            <a:r>
              <a:rPr lang="en-US" sz="2200" b="1" i="1" dirty="0" smtClean="0">
                <a:latin typeface="Palatino Linotype" panose="02040502050505030304" pitchFamily="18" charset="0"/>
              </a:rPr>
              <a:t>use </a:t>
            </a:r>
            <a:r>
              <a:rPr lang="en-US" sz="2200" b="1" dirty="0" smtClean="0">
                <a:latin typeface="Palatino Linotype" panose="02040502050505030304" pitchFamily="18" charset="0"/>
              </a:rPr>
              <a:t>information</a:t>
            </a:r>
            <a:r>
              <a:rPr lang="en-US" sz="2200" dirty="0" smtClean="0">
                <a:latin typeface="Palatino Linotype" panose="02040502050505030304" pitchFamily="18" charset="0"/>
              </a:rPr>
              <a:t> in a responsible and ethical manner. This includes instructing students on where to locate valid sources from databases, the library catalog and other sources; helping them learn to determine what information is reliable and how to give proper credit to the intellectual property of others.</a:t>
            </a:r>
            <a:br>
              <a:rPr lang="en-US" sz="2200" dirty="0" smtClean="0">
                <a:latin typeface="Palatino Linotype" panose="02040502050505030304" pitchFamily="18" charset="0"/>
              </a:rPr>
            </a:br>
            <a:r>
              <a:rPr lang="en-US" sz="2200" dirty="0" smtClean="0">
                <a:latin typeface="Palatino Linotype" panose="02040502050505030304" pitchFamily="18" charset="0"/>
              </a:rPr>
              <a:t/>
            </a:r>
            <a:br>
              <a:rPr lang="en-US" sz="2200" dirty="0" smtClean="0">
                <a:latin typeface="Palatino Linotype" panose="02040502050505030304" pitchFamily="18" charset="0"/>
              </a:rPr>
            </a:br>
            <a:endParaRPr lang="en-US" sz="2200" dirty="0">
              <a:solidFill>
                <a:schemeClr val="tx1">
                  <a:lumMod val="85000"/>
                </a:schemeClr>
              </a:solidFill>
              <a:latin typeface="Palatino Linotype" panose="02040502050505030304" pitchFamily="18" charset="0"/>
            </a:endParaRPr>
          </a:p>
        </p:txBody>
      </p:sp>
    </p:spTree>
    <p:extLst>
      <p:ext uri="{BB962C8B-B14F-4D97-AF65-F5344CB8AC3E}">
        <p14:creationId xmlns:p14="http://schemas.microsoft.com/office/powerpoint/2010/main" val="16213791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4000">
              <a:schemeClr val="accent2">
                <a:lumMod val="0"/>
                <a:lumOff val="100000"/>
              </a:schemeClr>
            </a:gs>
            <a:gs pos="15000">
              <a:schemeClr val="accent2">
                <a:lumMod val="0"/>
                <a:lumOff val="100000"/>
              </a:schemeClr>
            </a:gs>
            <a:gs pos="100000">
              <a:schemeClr val="accent2">
                <a:lumMod val="10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51641" y="252249"/>
            <a:ext cx="10519040" cy="546537"/>
          </a:xfrm>
        </p:spPr>
        <p:txBody>
          <a:bodyPr>
            <a:noAutofit/>
          </a:bodyPr>
          <a:lstStyle/>
          <a:p>
            <a:r>
              <a:rPr lang="en-US" cap="none" dirty="0" smtClean="0">
                <a:solidFill>
                  <a:schemeClr val="tx1">
                    <a:lumMod val="85000"/>
                  </a:schemeClr>
                </a:solidFill>
                <a:latin typeface="Palatino Linotype" panose="02040502050505030304" pitchFamily="18" charset="0"/>
              </a:rPr>
              <a:t>Why is Information Literacy </a:t>
            </a:r>
            <a:r>
              <a:rPr lang="en-US" cap="none" dirty="0">
                <a:solidFill>
                  <a:schemeClr val="tx1">
                    <a:lumMod val="85000"/>
                  </a:schemeClr>
                </a:solidFill>
                <a:latin typeface="Palatino Linotype" panose="02040502050505030304" pitchFamily="18" charset="0"/>
              </a:rPr>
              <a:t>S</a:t>
            </a:r>
            <a:r>
              <a:rPr lang="en-US" cap="none" dirty="0" smtClean="0">
                <a:solidFill>
                  <a:schemeClr val="tx1">
                    <a:lumMod val="85000"/>
                  </a:schemeClr>
                </a:solidFill>
                <a:latin typeface="Palatino Linotype" panose="02040502050505030304" pitchFamily="18" charset="0"/>
              </a:rPr>
              <a:t>o Important Today?</a:t>
            </a:r>
            <a:endParaRPr lang="en-US" cap="none" dirty="0">
              <a:solidFill>
                <a:schemeClr val="tx1">
                  <a:lumMod val="85000"/>
                </a:schemeClr>
              </a:solidFill>
              <a:latin typeface="Palatino Linotype" panose="02040502050505030304" pitchFamily="18" charset="0"/>
            </a:endParaRPr>
          </a:p>
        </p:txBody>
      </p:sp>
      <p:sp>
        <p:nvSpPr>
          <p:cNvPr id="3" name="Text Placeholder 2"/>
          <p:cNvSpPr>
            <a:spLocks noGrp="1"/>
          </p:cNvSpPr>
          <p:nvPr>
            <p:ph type="body" sz="half" idx="2"/>
          </p:nvPr>
        </p:nvSpPr>
        <p:spPr>
          <a:xfrm>
            <a:off x="725214" y="935422"/>
            <a:ext cx="11130454" cy="3836275"/>
          </a:xfrm>
        </p:spPr>
        <p:txBody>
          <a:bodyPr>
            <a:noAutofit/>
          </a:bodyPr>
          <a:lstStyle/>
          <a:p>
            <a:pPr>
              <a:lnSpc>
                <a:spcPct val="100000"/>
              </a:lnSpc>
              <a:spcBef>
                <a:spcPts val="0"/>
              </a:spcBef>
            </a:pPr>
            <a:r>
              <a:rPr lang="en-US" sz="1800" dirty="0" smtClean="0">
                <a:latin typeface="Palatino Linotype" panose="02040502050505030304" pitchFamily="18" charset="0"/>
              </a:rPr>
              <a:t>Just </a:t>
            </a:r>
            <a:r>
              <a:rPr lang="en-US" sz="1800" dirty="0">
                <a:latin typeface="Palatino Linotype" panose="02040502050505030304" pitchFamily="18" charset="0"/>
              </a:rPr>
              <a:t>as people need to become literate by knowing how to read and write, it is imperative that students be able to know where to find information and how to use it to </a:t>
            </a:r>
            <a:r>
              <a:rPr lang="en-US" sz="1800" dirty="0" smtClean="0">
                <a:latin typeface="Palatino Linotype" panose="02040502050505030304" pitchFamily="18" charset="0"/>
              </a:rPr>
              <a:t>become </a:t>
            </a:r>
            <a:r>
              <a:rPr lang="en-US" sz="1800" dirty="0">
                <a:latin typeface="Palatino Linotype" panose="02040502050505030304" pitchFamily="18" charset="0"/>
              </a:rPr>
              <a:t>information literate. Information Literacy is </a:t>
            </a:r>
            <a:r>
              <a:rPr lang="en-US" sz="1800" dirty="0" smtClean="0">
                <a:latin typeface="Palatino Linotype" panose="02040502050505030304" pitchFamily="18" charset="0"/>
              </a:rPr>
              <a:t>now a necessity </a:t>
            </a:r>
            <a:r>
              <a:rPr lang="en-US" sz="1800" dirty="0">
                <a:latin typeface="Palatino Linotype" panose="02040502050505030304" pitchFamily="18" charset="0"/>
              </a:rPr>
              <a:t>for </a:t>
            </a:r>
            <a:r>
              <a:rPr lang="en-US" sz="1800" dirty="0" smtClean="0">
                <a:latin typeface="Palatino Linotype" panose="02040502050505030304" pitchFamily="18" charset="0"/>
              </a:rPr>
              <a:t>students and adults </a:t>
            </a:r>
            <a:r>
              <a:rPr lang="en-US" sz="1800" dirty="0">
                <a:latin typeface="Palatino Linotype" panose="02040502050505030304" pitchFamily="18" charset="0"/>
              </a:rPr>
              <a:t>in this age of information.</a:t>
            </a:r>
            <a:endParaRPr lang="en-US" sz="1800" dirty="0" smtClean="0">
              <a:latin typeface="Palatino Linotype" panose="02040502050505030304" pitchFamily="18" charset="0"/>
            </a:endParaRPr>
          </a:p>
          <a:p>
            <a:pPr>
              <a:lnSpc>
                <a:spcPct val="100000"/>
              </a:lnSpc>
              <a:spcBef>
                <a:spcPts val="0"/>
              </a:spcBef>
            </a:pPr>
            <a:endParaRPr lang="en-US" sz="1800" dirty="0">
              <a:latin typeface="Palatino Linotype" panose="02040502050505030304" pitchFamily="18" charset="0"/>
            </a:endParaRPr>
          </a:p>
          <a:p>
            <a:pPr>
              <a:lnSpc>
                <a:spcPct val="100000"/>
              </a:lnSpc>
              <a:spcBef>
                <a:spcPts val="0"/>
              </a:spcBef>
            </a:pPr>
            <a:r>
              <a:rPr lang="en-US" sz="1800" dirty="0" smtClean="0">
                <a:latin typeface="Palatino Linotype" panose="02040502050505030304" pitchFamily="18" charset="0"/>
              </a:rPr>
              <a:t>As </a:t>
            </a:r>
            <a:r>
              <a:rPr lang="en-US" sz="1800" dirty="0">
                <a:latin typeface="Palatino Linotype" panose="02040502050505030304" pitchFamily="18" charset="0"/>
              </a:rPr>
              <a:t>we know, information is abundant on the Internet, but if someone does not know how to find </a:t>
            </a:r>
            <a:r>
              <a:rPr lang="en-US" sz="1800" dirty="0" smtClean="0">
                <a:latin typeface="Palatino Linotype" panose="02040502050505030304" pitchFamily="18" charset="0"/>
              </a:rPr>
              <a:t>it, </a:t>
            </a:r>
            <a:r>
              <a:rPr lang="en-US" sz="1800" dirty="0">
                <a:latin typeface="Palatino Linotype" panose="02040502050505030304" pitchFamily="18" charset="0"/>
              </a:rPr>
              <a:t>the information will be useless to them. </a:t>
            </a:r>
            <a:r>
              <a:rPr lang="en-US" sz="1800" dirty="0" smtClean="0">
                <a:latin typeface="Palatino Linotype" panose="02040502050505030304" pitchFamily="18" charset="0"/>
              </a:rPr>
              <a:t>If they cannot find a search engine and do not know how to put in search terms, they will be unable to access any information.</a:t>
            </a:r>
          </a:p>
          <a:p>
            <a:pPr>
              <a:lnSpc>
                <a:spcPct val="100000"/>
              </a:lnSpc>
              <a:spcBef>
                <a:spcPts val="0"/>
              </a:spcBef>
            </a:pPr>
            <a:endParaRPr lang="en-US" sz="1800" dirty="0">
              <a:latin typeface="Palatino Linotype" panose="02040502050505030304" pitchFamily="18" charset="0"/>
            </a:endParaRPr>
          </a:p>
          <a:p>
            <a:pPr>
              <a:lnSpc>
                <a:spcPct val="100000"/>
              </a:lnSpc>
              <a:spcBef>
                <a:spcPts val="0"/>
              </a:spcBef>
            </a:pPr>
            <a:r>
              <a:rPr lang="en-US" sz="1800" dirty="0" smtClean="0">
                <a:latin typeface="Palatino Linotype" panose="02040502050505030304" pitchFamily="18" charset="0"/>
              </a:rPr>
              <a:t>The </a:t>
            </a:r>
            <a:r>
              <a:rPr lang="en-US" sz="1800" dirty="0">
                <a:latin typeface="Palatino Linotype" panose="02040502050505030304" pitchFamily="18" charset="0"/>
              </a:rPr>
              <a:t>same is true with print resources. If a student does not learn how to use search tools and methods in the library catalog, they will not be able to access the books they need. Imagine trying to find a book in our library by just going from shelf to shelf looking for a </a:t>
            </a:r>
            <a:r>
              <a:rPr lang="en-US" sz="1800" dirty="0" smtClean="0">
                <a:latin typeface="Palatino Linotype" panose="02040502050505030304" pitchFamily="18" charset="0"/>
              </a:rPr>
              <a:t>title!</a:t>
            </a:r>
            <a:endParaRPr lang="en-US" sz="1800" dirty="0">
              <a:latin typeface="Palatino Linotype" panose="02040502050505030304" pitchFamily="18" charset="0"/>
            </a:endParaRPr>
          </a:p>
          <a:p>
            <a:pPr>
              <a:lnSpc>
                <a:spcPct val="100000"/>
              </a:lnSpc>
              <a:spcBef>
                <a:spcPts val="0"/>
              </a:spcBef>
            </a:pPr>
            <a:endParaRPr lang="en-US" sz="1800" dirty="0">
              <a:latin typeface="Palatino Linotype" panose="02040502050505030304" pitchFamily="18" charset="0"/>
            </a:endParaRPr>
          </a:p>
          <a:p>
            <a:pPr>
              <a:lnSpc>
                <a:spcPct val="100000"/>
              </a:lnSpc>
              <a:spcBef>
                <a:spcPts val="0"/>
              </a:spcBef>
            </a:pPr>
            <a:r>
              <a:rPr lang="en-US" sz="1800" dirty="0" smtClean="0">
                <a:latin typeface="Palatino Linotype" panose="02040502050505030304" pitchFamily="18" charset="0"/>
              </a:rPr>
              <a:t>Information Literacy</a:t>
            </a:r>
            <a:r>
              <a:rPr lang="en-US" sz="1800" dirty="0">
                <a:latin typeface="Palatino Linotype" panose="02040502050505030304" pitchFamily="18" charset="0"/>
              </a:rPr>
              <a:t> </a:t>
            </a:r>
            <a:r>
              <a:rPr lang="en-US" sz="1800" dirty="0" smtClean="0">
                <a:latin typeface="Palatino Linotype" panose="02040502050505030304" pitchFamily="18" charset="0"/>
              </a:rPr>
              <a:t>will also help </a:t>
            </a:r>
            <a:r>
              <a:rPr lang="en-US" sz="1800" dirty="0">
                <a:latin typeface="Palatino Linotype" panose="02040502050505030304" pitchFamily="18" charset="0"/>
              </a:rPr>
              <a:t>students </a:t>
            </a:r>
            <a:r>
              <a:rPr lang="en-US" sz="1800" dirty="0" smtClean="0">
                <a:latin typeface="Palatino Linotype" panose="02040502050505030304" pitchFamily="18" charset="0"/>
              </a:rPr>
              <a:t>evaluate </a:t>
            </a:r>
            <a:r>
              <a:rPr lang="en-US" sz="1800" dirty="0">
                <a:latin typeface="Palatino Linotype" panose="02040502050505030304" pitchFamily="18" charset="0"/>
              </a:rPr>
              <a:t>the information they find.</a:t>
            </a:r>
            <a:r>
              <a:rPr lang="en-US" sz="2000" dirty="0">
                <a:latin typeface="Palatino Linotype" panose="02040502050505030304" pitchFamily="18" charset="0"/>
              </a:rPr>
              <a:t/>
            </a:r>
            <a:br>
              <a:rPr lang="en-US" sz="2000" dirty="0">
                <a:latin typeface="Palatino Linotype" panose="02040502050505030304" pitchFamily="18" charset="0"/>
              </a:rPr>
            </a:br>
            <a:endParaRPr lang="en-US" sz="2000" dirty="0">
              <a:latin typeface="Palatino Linotype" panose="02040502050505030304" pitchFamily="18" charset="0"/>
            </a:endParaRPr>
          </a:p>
          <a:p>
            <a:r>
              <a:rPr lang="en-US" sz="2000" dirty="0"/>
              <a:t/>
            </a:r>
            <a:br>
              <a:rPr lang="en-US" sz="2000" dirty="0"/>
            </a:br>
            <a:r>
              <a:rPr lang="en-US" sz="2000" dirty="0"/>
              <a:t/>
            </a:r>
            <a:br>
              <a:rPr lang="en-US" sz="2000" dirty="0"/>
            </a:br>
            <a:r>
              <a:rPr lang="en-US" sz="2000" dirty="0"/>
              <a:t/>
            </a:r>
            <a:br>
              <a:rPr lang="en-US" sz="2000" dirty="0"/>
            </a:br>
            <a:r>
              <a:rPr lang="en-US" sz="2000" dirty="0"/>
              <a:t/>
            </a:r>
            <a:br>
              <a:rPr lang="en-US" sz="2000" dirty="0"/>
            </a:br>
            <a:r>
              <a:rPr lang="en-US" sz="2000" dirty="0"/>
              <a:t/>
            </a:r>
            <a:br>
              <a:rPr lang="en-US" sz="2000" dirty="0"/>
            </a:br>
            <a:r>
              <a:rPr lang="en-US" sz="2000" dirty="0"/>
              <a:t/>
            </a:r>
            <a:br>
              <a:rPr lang="en-US" sz="2000" dirty="0"/>
            </a:br>
            <a:r>
              <a:rPr lang="en-US" sz="2000" dirty="0"/>
              <a:t/>
            </a:r>
            <a:br>
              <a:rPr lang="en-US" sz="2000" dirty="0"/>
            </a:br>
            <a:r>
              <a:rPr lang="en-US" sz="2000" dirty="0"/>
              <a:t/>
            </a:r>
            <a:br>
              <a:rPr lang="en-US" sz="2000" dirty="0"/>
            </a:br>
            <a:r>
              <a:rPr lang="en-US" sz="2000" dirty="0"/>
              <a:t/>
            </a:r>
            <a:br>
              <a:rPr lang="en-US" sz="2000" dirty="0"/>
            </a:br>
            <a:r>
              <a:rPr lang="en-US" sz="2000" dirty="0"/>
              <a:t/>
            </a:r>
            <a:br>
              <a:rPr lang="en-US" sz="2000" dirty="0"/>
            </a:br>
            <a:r>
              <a:rPr lang="en-US" sz="2000" dirty="0"/>
              <a:t/>
            </a:r>
            <a:br>
              <a:rPr lang="en-US" sz="2000" dirty="0"/>
            </a:br>
            <a:r>
              <a:rPr lang="en-US" sz="2000" dirty="0"/>
              <a:t/>
            </a:r>
            <a:br>
              <a:rPr lang="en-US" sz="2000" dirty="0"/>
            </a:br>
            <a:r>
              <a:rPr lang="en-US" sz="2000" dirty="0"/>
              <a:t/>
            </a:r>
            <a:br>
              <a:rPr lang="en-US" sz="2000" dirty="0"/>
            </a:br>
            <a:r>
              <a:rPr lang="en-US" sz="2000" dirty="0"/>
              <a:t/>
            </a:r>
            <a:br>
              <a:rPr lang="en-US" sz="2000" dirty="0"/>
            </a:br>
            <a:r>
              <a:rPr lang="en-US" sz="2000" dirty="0"/>
              <a:t/>
            </a:r>
            <a:br>
              <a:rPr lang="en-US" sz="2000" dirty="0"/>
            </a:br>
            <a:r>
              <a:rPr lang="en-US" sz="2000" dirty="0"/>
              <a:t/>
            </a:r>
            <a:br>
              <a:rPr lang="en-US" sz="2000" dirty="0"/>
            </a:br>
            <a:r>
              <a:rPr lang="en-US" sz="2000" dirty="0"/>
              <a:t/>
            </a:r>
            <a:br>
              <a:rPr lang="en-US" sz="2000" dirty="0"/>
            </a:br>
            <a:r>
              <a:rPr lang="en-US" sz="2000" dirty="0"/>
              <a:t/>
            </a:r>
            <a:br>
              <a:rPr lang="en-US" sz="2000" dirty="0"/>
            </a:br>
            <a:r>
              <a:rPr lang="en-US" sz="2000" dirty="0"/>
              <a:t/>
            </a:r>
            <a:br>
              <a:rPr lang="en-US" sz="2000" dirty="0"/>
            </a:br>
            <a:r>
              <a:rPr lang="en-US" sz="2000" dirty="0"/>
              <a:t/>
            </a:r>
            <a:br>
              <a:rPr lang="en-US" sz="2000" dirty="0"/>
            </a:br>
            <a:r>
              <a:rPr lang="en-US" sz="2000" dirty="0"/>
              <a:t/>
            </a:r>
            <a:br>
              <a:rPr lang="en-US" sz="2000" dirty="0"/>
            </a:br>
            <a:endParaRPr lang="en-US" sz="2000" dirty="0">
              <a:latin typeface="Palatino Linotype" panose="02040502050505030304" pitchFamily="18" charset="0"/>
            </a:endParaRPr>
          </a:p>
        </p:txBody>
      </p:sp>
    </p:spTree>
    <p:extLst>
      <p:ext uri="{BB962C8B-B14F-4D97-AF65-F5344CB8AC3E}">
        <p14:creationId xmlns:p14="http://schemas.microsoft.com/office/powerpoint/2010/main" val="3778666901"/>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8Vl7bNr4zRk"/>
          <p:cNvPicPr>
            <a:picLocks noRot="1" noChangeAspect="1"/>
          </p:cNvPicPr>
          <p:nvPr>
            <a:videoFile r:link="rId1"/>
          </p:nvPr>
        </p:nvPicPr>
        <p:blipFill>
          <a:blip r:embed="rId3"/>
          <a:stretch>
            <a:fillRect/>
          </a:stretch>
        </p:blipFill>
        <p:spPr>
          <a:xfrm>
            <a:off x="1325282" y="1411941"/>
            <a:ext cx="9217212" cy="5446059"/>
          </a:xfrm>
          <a:prstGeom prst="rect">
            <a:avLst/>
          </a:prstGeom>
        </p:spPr>
      </p:pic>
      <p:sp>
        <p:nvSpPr>
          <p:cNvPr id="3" name="TextBox 2"/>
          <p:cNvSpPr txBox="1"/>
          <p:nvPr/>
        </p:nvSpPr>
        <p:spPr>
          <a:xfrm>
            <a:off x="4988859" y="484095"/>
            <a:ext cx="6078069" cy="830997"/>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H</a:t>
            </a:r>
            <a:r>
              <a:rPr lang="en-US" sz="2400" dirty="0" smtClean="0">
                <a:latin typeface="Arial" panose="020B0604020202020204" pitchFamily="34" charset="0"/>
                <a:cs typeface="Arial" panose="020B0604020202020204" pitchFamily="34" charset="0"/>
              </a:rPr>
              <a:t>ere is a short video discussing our responsibility as purveyors of information</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3784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65714" y="1059543"/>
            <a:ext cx="7590972" cy="1204686"/>
          </a:xfrm>
        </p:spPr>
        <p:txBody>
          <a:bodyPr>
            <a:normAutofit fontScale="90000"/>
          </a:bodyPr>
          <a:lstStyle/>
          <a:p>
            <a:r>
              <a:rPr lang="en-US" sz="4400" dirty="0" smtClean="0">
                <a:solidFill>
                  <a:schemeClr val="bg1"/>
                </a:solidFill>
                <a:latin typeface="Palatino Linotype" panose="02040502050505030304" pitchFamily="18" charset="0"/>
              </a:rPr>
              <a:t> </a:t>
            </a:r>
            <a:br>
              <a:rPr lang="en-US" sz="4400" dirty="0" smtClean="0">
                <a:solidFill>
                  <a:schemeClr val="bg1"/>
                </a:solidFill>
                <a:latin typeface="Palatino Linotype" panose="02040502050505030304" pitchFamily="18" charset="0"/>
              </a:rPr>
            </a:br>
            <a:r>
              <a:rPr lang="en-US" sz="4400" cap="none" dirty="0">
                <a:latin typeface="Palatino Linotype" panose="02040502050505030304" pitchFamily="18" charset="0"/>
              </a:rPr>
              <a:t>Linear </a:t>
            </a:r>
            <a:r>
              <a:rPr lang="en-US" sz="4400" cap="none" dirty="0" smtClean="0">
                <a:latin typeface="Palatino Linotype" panose="02040502050505030304" pitchFamily="18" charset="0"/>
              </a:rPr>
              <a:t>Process in Research</a:t>
            </a:r>
            <a:r>
              <a:rPr lang="en-US" sz="4400" cap="none" dirty="0" smtClean="0">
                <a:solidFill>
                  <a:schemeClr val="bg1"/>
                </a:solidFill>
                <a:latin typeface="Palatino Linotype" panose="02040502050505030304" pitchFamily="18" charset="0"/>
              </a:rPr>
              <a:t>in </a:t>
            </a:r>
            <a:r>
              <a:rPr lang="en-US" sz="4400" dirty="0" smtClean="0">
                <a:solidFill>
                  <a:schemeClr val="bg1"/>
                </a:solidFill>
                <a:latin typeface="Palatino Linotype" panose="02040502050505030304" pitchFamily="18" charset="0"/>
              </a:rPr>
              <a:t>research</a:t>
            </a:r>
            <a:endParaRPr lang="en-US" sz="4400" dirty="0">
              <a:solidFill>
                <a:schemeClr val="bg1"/>
              </a:solidFill>
              <a:latin typeface="Palatino Linotype" panose="02040502050505030304" pitchFamily="18" charset="0"/>
            </a:endParaRPr>
          </a:p>
        </p:txBody>
      </p:sp>
      <p:sp>
        <p:nvSpPr>
          <p:cNvPr id="3" name="Subtitle 2"/>
          <p:cNvSpPr>
            <a:spLocks noGrp="1"/>
          </p:cNvSpPr>
          <p:nvPr>
            <p:ph type="subTitle" idx="1"/>
          </p:nvPr>
        </p:nvSpPr>
        <p:spPr>
          <a:xfrm>
            <a:off x="632010" y="2264229"/>
            <a:ext cx="9784080" cy="747912"/>
          </a:xfrm>
        </p:spPr>
        <p:txBody>
          <a:bodyPr>
            <a:noAutofit/>
          </a:bodyPr>
          <a:lstStyle/>
          <a:p>
            <a:pPr algn="ctr"/>
            <a:r>
              <a:rPr lang="en-US" sz="2400" dirty="0" smtClean="0">
                <a:solidFill>
                  <a:schemeClr val="bg1"/>
                </a:solidFill>
                <a:latin typeface="Palatino Linotype" panose="02040502050505030304" pitchFamily="18" charset="0"/>
              </a:rPr>
              <a:t>The </a:t>
            </a:r>
            <a:r>
              <a:rPr lang="en-US" sz="2400" dirty="0" smtClean="0">
                <a:solidFill>
                  <a:schemeClr val="tx1">
                    <a:lumMod val="75000"/>
                    <a:lumOff val="25000"/>
                  </a:schemeClr>
                </a:solidFill>
                <a:latin typeface="Palatino Linotype" panose="02040502050505030304" pitchFamily="18" charset="0"/>
              </a:rPr>
              <a:t>ACRL recognizes five stages of progression in the research process </a:t>
            </a:r>
            <a:r>
              <a:rPr lang="en-US" sz="2400" dirty="0" smtClean="0">
                <a:solidFill>
                  <a:schemeClr val="bg1"/>
                </a:solidFill>
                <a:latin typeface="Palatino Linotype" panose="02040502050505030304" pitchFamily="18" charset="0"/>
              </a:rPr>
              <a:t>typically recognizes five stages in the research process</a:t>
            </a:r>
            <a:endParaRPr lang="en-US" sz="2400" dirty="0">
              <a:solidFill>
                <a:schemeClr val="bg1"/>
              </a:solidFill>
              <a:latin typeface="Palatino Linotype" panose="02040502050505030304" pitchFamily="18" charset="0"/>
            </a:endParaRPr>
          </a:p>
        </p:txBody>
      </p:sp>
      <p:sp>
        <p:nvSpPr>
          <p:cNvPr id="5" name="TextBox 4"/>
          <p:cNvSpPr txBox="1"/>
          <p:nvPr/>
        </p:nvSpPr>
        <p:spPr>
          <a:xfrm>
            <a:off x="632010" y="3428994"/>
            <a:ext cx="1371600" cy="914400"/>
          </a:xfrm>
          <a:prstGeom prst="rect">
            <a:avLst/>
          </a:prstGeom>
          <a:ln w="28575"/>
          <a:effectLst/>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endParaRPr lang="en-US" dirty="0" smtClean="0">
              <a:solidFill>
                <a:schemeClr val="bg1"/>
              </a:solidFill>
              <a:latin typeface="Palatino Linotype" panose="02040502050505030304" pitchFamily="18" charset="0"/>
            </a:endParaRPr>
          </a:p>
          <a:p>
            <a:pPr algn="ctr"/>
            <a:r>
              <a:rPr lang="en-US" sz="1400" dirty="0" smtClean="0">
                <a:solidFill>
                  <a:schemeClr val="tx1">
                    <a:lumMod val="75000"/>
                    <a:lumOff val="25000"/>
                  </a:schemeClr>
                </a:solidFill>
                <a:latin typeface="Palatino Linotype" panose="02040502050505030304" pitchFamily="18" charset="0"/>
              </a:rPr>
              <a:t>Identify</a:t>
            </a:r>
          </a:p>
        </p:txBody>
      </p:sp>
      <p:sp>
        <p:nvSpPr>
          <p:cNvPr id="6" name="Right Arrow 5"/>
          <p:cNvSpPr/>
          <p:nvPr/>
        </p:nvSpPr>
        <p:spPr>
          <a:xfrm>
            <a:off x="2232213" y="3617260"/>
            <a:ext cx="537882" cy="497540"/>
          </a:xfrm>
          <a:prstGeom prst="rightArrow">
            <a:avLst>
              <a:gd name="adj1" fmla="val 50000"/>
              <a:gd name="adj2" fmla="val 4729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7" name="TextBox 6"/>
          <p:cNvSpPr txBox="1"/>
          <p:nvPr/>
        </p:nvSpPr>
        <p:spPr>
          <a:xfrm>
            <a:off x="2998698" y="3428995"/>
            <a:ext cx="1371599" cy="914400"/>
          </a:xfrm>
          <a:prstGeom prst="rect">
            <a:avLst/>
          </a:prstGeom>
          <a:solidFill>
            <a:schemeClr val="accent6">
              <a:lumMod val="60000"/>
              <a:lumOff val="40000"/>
            </a:schemeClr>
          </a:solidFill>
          <a:ln w="28575">
            <a:solidFill>
              <a:schemeClr val="tx1"/>
            </a:solidFill>
          </a:ln>
        </p:spPr>
        <p:txBody>
          <a:bodyPr wrap="square" rtlCol="0">
            <a:spAutoFit/>
          </a:bodyPr>
          <a:lstStyle/>
          <a:p>
            <a:pPr algn="ctr"/>
            <a:endParaRPr lang="en-US" dirty="0" smtClean="0">
              <a:latin typeface="Palatino Linotype" panose="02040502050505030304" pitchFamily="18" charset="0"/>
            </a:endParaRPr>
          </a:p>
          <a:p>
            <a:pPr algn="ctr"/>
            <a:r>
              <a:rPr lang="en-US" sz="1400" dirty="0" smtClean="0">
                <a:latin typeface="Palatino Linotype" panose="02040502050505030304" pitchFamily="18" charset="0"/>
              </a:rPr>
              <a:t>Locate</a:t>
            </a:r>
            <a:endParaRPr lang="en-US" sz="1400" dirty="0">
              <a:latin typeface="Palatino Linotype" panose="02040502050505030304" pitchFamily="18" charset="0"/>
            </a:endParaRPr>
          </a:p>
        </p:txBody>
      </p:sp>
      <p:sp>
        <p:nvSpPr>
          <p:cNvPr id="8" name="TextBox 7"/>
          <p:cNvSpPr txBox="1"/>
          <p:nvPr/>
        </p:nvSpPr>
        <p:spPr>
          <a:xfrm>
            <a:off x="5378828" y="3428996"/>
            <a:ext cx="1371600" cy="914400"/>
          </a:xfrm>
          <a:prstGeom prst="rect">
            <a:avLst/>
          </a:prstGeom>
          <a:solidFill>
            <a:schemeClr val="accent4">
              <a:lumMod val="60000"/>
              <a:lumOff val="40000"/>
            </a:schemeClr>
          </a:solidFill>
          <a:ln w="28575">
            <a:solidFill>
              <a:schemeClr val="tx1"/>
            </a:solidFill>
          </a:ln>
        </p:spPr>
        <p:txBody>
          <a:bodyPr wrap="square" rtlCol="0">
            <a:spAutoFit/>
          </a:bodyPr>
          <a:lstStyle/>
          <a:p>
            <a:pPr algn="ctr"/>
            <a:endParaRPr lang="en-US" sz="1400" dirty="0" smtClean="0">
              <a:latin typeface="Palatino Linotype" panose="02040502050505030304" pitchFamily="18" charset="0"/>
            </a:endParaRPr>
          </a:p>
          <a:p>
            <a:pPr algn="ctr"/>
            <a:r>
              <a:rPr lang="en-US" sz="1400" dirty="0" smtClean="0">
                <a:latin typeface="Palatino Linotype" panose="02040502050505030304" pitchFamily="18" charset="0"/>
              </a:rPr>
              <a:t>Comprehend</a:t>
            </a:r>
            <a:endParaRPr lang="en-US" sz="1400" dirty="0">
              <a:latin typeface="Palatino Linotype" panose="02040502050505030304" pitchFamily="18" charset="0"/>
            </a:endParaRPr>
          </a:p>
        </p:txBody>
      </p:sp>
      <p:sp>
        <p:nvSpPr>
          <p:cNvPr id="11" name="Right Arrow 10"/>
          <p:cNvSpPr/>
          <p:nvPr/>
        </p:nvSpPr>
        <p:spPr>
          <a:xfrm>
            <a:off x="4598901" y="3617260"/>
            <a:ext cx="551323" cy="497540"/>
          </a:xfrm>
          <a:prstGeom prst="rightArrow">
            <a:avLst>
              <a:gd name="adj1" fmla="val 50000"/>
              <a:gd name="adj2" fmla="val 4729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2" name="TextBox 11"/>
          <p:cNvSpPr txBox="1"/>
          <p:nvPr/>
        </p:nvSpPr>
        <p:spPr>
          <a:xfrm>
            <a:off x="7207623" y="3617260"/>
            <a:ext cx="658906" cy="497540"/>
          </a:xfrm>
          <a:prstGeom prst="rect">
            <a:avLst/>
          </a:prstGeom>
          <a:noFill/>
        </p:spPr>
        <p:txBody>
          <a:bodyPr wrap="square" rtlCol="0">
            <a:spAutoFit/>
          </a:bodyPr>
          <a:lstStyle/>
          <a:p>
            <a:endParaRPr lang="en-US" dirty="0"/>
          </a:p>
        </p:txBody>
      </p:sp>
      <p:sp>
        <p:nvSpPr>
          <p:cNvPr id="20" name="Right Arrow 19"/>
          <p:cNvSpPr/>
          <p:nvPr/>
        </p:nvSpPr>
        <p:spPr>
          <a:xfrm>
            <a:off x="6979033" y="3617260"/>
            <a:ext cx="537873" cy="4975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7745496" y="3468467"/>
            <a:ext cx="1371600" cy="914400"/>
          </a:xfrm>
          <a:prstGeom prst="rect">
            <a:avLst/>
          </a:prstGeom>
          <a:solidFill>
            <a:srgbClr val="FFFF00"/>
          </a:solidFill>
          <a:ln w="28575">
            <a:solidFill>
              <a:schemeClr val="tx1"/>
            </a:solidFill>
          </a:ln>
        </p:spPr>
        <p:txBody>
          <a:bodyPr wrap="square" rtlCol="0">
            <a:spAutoFit/>
          </a:bodyPr>
          <a:lstStyle/>
          <a:p>
            <a:endParaRPr lang="en-US" dirty="0" smtClean="0"/>
          </a:p>
          <a:p>
            <a:pPr algn="ctr"/>
            <a:r>
              <a:rPr lang="en-US" sz="1400" dirty="0" smtClean="0">
                <a:latin typeface="Palatino Linotype" panose="02040502050505030304" pitchFamily="18" charset="0"/>
              </a:rPr>
              <a:t>Evaluate</a:t>
            </a:r>
            <a:endParaRPr lang="en-US" sz="1400" dirty="0">
              <a:latin typeface="Palatino Linotype" panose="02040502050505030304" pitchFamily="18" charset="0"/>
            </a:endParaRPr>
          </a:p>
        </p:txBody>
      </p:sp>
      <p:sp>
        <p:nvSpPr>
          <p:cNvPr id="23" name="Right Arrow 22"/>
          <p:cNvSpPr/>
          <p:nvPr/>
        </p:nvSpPr>
        <p:spPr>
          <a:xfrm>
            <a:off x="9372612" y="3617260"/>
            <a:ext cx="642245" cy="497541"/>
          </a:xfrm>
          <a:prstGeom prst="rightArrow">
            <a:avLst>
              <a:gd name="adj1" fmla="val 50000"/>
              <a:gd name="adj2" fmla="val 4700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10270373" y="3468466"/>
            <a:ext cx="1371600" cy="914400"/>
          </a:xfrm>
          <a:prstGeom prst="rect">
            <a:avLst/>
          </a:prstGeom>
          <a:solidFill>
            <a:srgbClr val="CC99FF"/>
          </a:solidFill>
          <a:ln w="28575">
            <a:solidFill>
              <a:schemeClr val="tx1"/>
            </a:solidFill>
          </a:ln>
        </p:spPr>
        <p:txBody>
          <a:bodyPr wrap="square" rtlCol="0">
            <a:spAutoFit/>
          </a:bodyPr>
          <a:lstStyle/>
          <a:p>
            <a:pPr algn="ctr"/>
            <a:endParaRPr lang="en-US" sz="1400" dirty="0" smtClean="0">
              <a:latin typeface="Palatino Linotype" panose="02040502050505030304" pitchFamily="18" charset="0"/>
            </a:endParaRPr>
          </a:p>
          <a:p>
            <a:pPr algn="ctr"/>
            <a:r>
              <a:rPr lang="en-US" sz="1400" dirty="0" smtClean="0">
                <a:latin typeface="Palatino Linotype" panose="02040502050505030304" pitchFamily="18" charset="0"/>
              </a:rPr>
              <a:t>Present</a:t>
            </a:r>
            <a:endParaRPr lang="en-US" sz="1400" dirty="0">
              <a:latin typeface="Palatino Linotype" panose="02040502050505030304" pitchFamily="18" charset="0"/>
            </a:endParaRPr>
          </a:p>
        </p:txBody>
      </p:sp>
    </p:spTree>
    <p:extLst>
      <p:ext uri="{BB962C8B-B14F-4D97-AF65-F5344CB8AC3E}">
        <p14:creationId xmlns:p14="http://schemas.microsoft.com/office/powerpoint/2010/main" val="28546590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4000">
              <a:schemeClr val="accent2">
                <a:lumMod val="0"/>
                <a:lumOff val="100000"/>
              </a:schemeClr>
            </a:gs>
            <a:gs pos="17000">
              <a:schemeClr val="accent2">
                <a:lumMod val="0"/>
                <a:lumOff val="100000"/>
              </a:schemeClr>
            </a:gs>
            <a:gs pos="100000">
              <a:schemeClr val="accent2">
                <a:lumMod val="10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88276" y="115614"/>
            <a:ext cx="10951778" cy="735724"/>
          </a:xfrm>
        </p:spPr>
        <p:txBody>
          <a:bodyPr>
            <a:normAutofit fontScale="90000"/>
          </a:bodyPr>
          <a:lstStyle/>
          <a:p>
            <a:r>
              <a:rPr lang="en-US" cap="none" dirty="0" smtClean="0">
                <a:latin typeface="Palatino Linotype" panose="02040502050505030304" pitchFamily="18" charset="0"/>
              </a:rPr>
              <a:t>How to Search the Library </a:t>
            </a:r>
            <a:r>
              <a:rPr lang="en-US" cap="none" dirty="0">
                <a:latin typeface="Palatino Linotype" panose="02040502050505030304" pitchFamily="18" charset="0"/>
              </a:rPr>
              <a:t>C</a:t>
            </a:r>
            <a:r>
              <a:rPr lang="en-US" cap="none" dirty="0" smtClean="0">
                <a:latin typeface="Palatino Linotype" panose="02040502050505030304" pitchFamily="18" charset="0"/>
              </a:rPr>
              <a:t>atalog and Databases</a:t>
            </a:r>
            <a:r>
              <a:rPr lang="en-US" dirty="0">
                <a:latin typeface="Palatino Linotype" panose="02040502050505030304" pitchFamily="18" charset="0"/>
              </a:rPr>
              <a:t/>
            </a:r>
            <a:br>
              <a:rPr lang="en-US" dirty="0">
                <a:latin typeface="Palatino Linotype" panose="02040502050505030304" pitchFamily="18" charset="0"/>
              </a:rPr>
            </a:br>
            <a:endParaRPr lang="en-US" cap="none" dirty="0">
              <a:latin typeface="Palatino Linotype" panose="02040502050505030304" pitchFamily="18" charset="0"/>
            </a:endParaRPr>
          </a:p>
        </p:txBody>
      </p:sp>
      <p:sp>
        <p:nvSpPr>
          <p:cNvPr id="3" name="Text Placeholder 2"/>
          <p:cNvSpPr>
            <a:spLocks noGrp="1"/>
          </p:cNvSpPr>
          <p:nvPr>
            <p:ph type="body" sz="half" idx="2"/>
          </p:nvPr>
        </p:nvSpPr>
        <p:spPr>
          <a:xfrm>
            <a:off x="788275" y="851338"/>
            <a:ext cx="10773103" cy="3699641"/>
          </a:xfrm>
        </p:spPr>
        <p:txBody>
          <a:bodyPr>
            <a:noAutofit/>
          </a:bodyPr>
          <a:lstStyle/>
          <a:p>
            <a:pPr>
              <a:lnSpc>
                <a:spcPct val="100000"/>
              </a:lnSpc>
            </a:pPr>
            <a:r>
              <a:rPr lang="en-US" sz="2000" dirty="0">
                <a:latin typeface="Palatino Linotype" panose="02040502050505030304" pitchFamily="18" charset="0"/>
              </a:rPr>
              <a:t/>
            </a:r>
            <a:br>
              <a:rPr lang="en-US" sz="2000" dirty="0">
                <a:latin typeface="Palatino Linotype" panose="02040502050505030304" pitchFamily="18" charset="0"/>
              </a:rPr>
            </a:br>
            <a:r>
              <a:rPr lang="en-US" sz="2000" dirty="0">
                <a:latin typeface="Palatino Linotype" panose="02040502050505030304" pitchFamily="18" charset="0"/>
              </a:rPr>
              <a:t/>
            </a:r>
            <a:br>
              <a:rPr lang="en-US" sz="2000" dirty="0">
                <a:latin typeface="Palatino Linotype" panose="02040502050505030304" pitchFamily="18" charset="0"/>
              </a:rPr>
            </a:br>
            <a:r>
              <a:rPr lang="en-US" sz="2000" dirty="0">
                <a:latin typeface="Palatino Linotype" panose="02040502050505030304" pitchFamily="18" charset="0"/>
              </a:rPr>
              <a:t>The library catalog features our print collections and the Alabama Virtual Library </a:t>
            </a:r>
            <a:r>
              <a:rPr lang="en-US" sz="2000" dirty="0" smtClean="0">
                <a:latin typeface="Palatino Linotype" panose="02040502050505030304" pitchFamily="18" charset="0"/>
              </a:rPr>
              <a:t>or AVL and ProQuest </a:t>
            </a:r>
            <a:r>
              <a:rPr lang="en-US" sz="2000" dirty="0" err="1" smtClean="0">
                <a:latin typeface="Palatino Linotype" panose="02040502050505030304" pitchFamily="18" charset="0"/>
              </a:rPr>
              <a:t>Newsstream</a:t>
            </a:r>
            <a:r>
              <a:rPr lang="en-US" sz="2000" dirty="0" smtClean="0">
                <a:latin typeface="Palatino Linotype" panose="02040502050505030304" pitchFamily="18" charset="0"/>
              </a:rPr>
              <a:t>, the latter two which contain our research </a:t>
            </a:r>
            <a:r>
              <a:rPr lang="en-US" sz="2000" dirty="0">
                <a:latin typeface="Palatino Linotype" panose="02040502050505030304" pitchFamily="18" charset="0"/>
              </a:rPr>
              <a:t>databases. In </a:t>
            </a:r>
            <a:r>
              <a:rPr lang="en-US" sz="2000" dirty="0" smtClean="0">
                <a:latin typeface="Palatino Linotype" panose="02040502050505030304" pitchFamily="18" charset="0"/>
              </a:rPr>
              <a:t>searching the </a:t>
            </a:r>
            <a:r>
              <a:rPr lang="en-US" sz="2000" dirty="0">
                <a:latin typeface="Palatino Linotype" panose="02040502050505030304" pitchFamily="18" charset="0"/>
              </a:rPr>
              <a:t>Catalog, simply put in a book title, </a:t>
            </a:r>
            <a:r>
              <a:rPr lang="en-US" sz="2000" dirty="0" smtClean="0">
                <a:latin typeface="Palatino Linotype" panose="02040502050505030304" pitchFamily="18" charset="0"/>
              </a:rPr>
              <a:t>author name </a:t>
            </a:r>
            <a:r>
              <a:rPr lang="en-US" sz="2000" dirty="0">
                <a:latin typeface="Palatino Linotype" panose="02040502050505030304" pitchFamily="18" charset="0"/>
              </a:rPr>
              <a:t>or keyword search term relating to your topic. </a:t>
            </a:r>
            <a:r>
              <a:rPr lang="en-US" sz="2000" dirty="0" smtClean="0">
                <a:latin typeface="Palatino Linotype" panose="02040502050505030304" pitchFamily="18" charset="0"/>
              </a:rPr>
              <a:t>Books will appear showing a full-color book cover and other details, compliments of Content Cafe. </a:t>
            </a:r>
          </a:p>
          <a:p>
            <a:pPr>
              <a:lnSpc>
                <a:spcPct val="100000"/>
              </a:lnSpc>
            </a:pPr>
            <a:r>
              <a:rPr lang="en-US" sz="2000" dirty="0" smtClean="0">
                <a:latin typeface="Palatino Linotype" panose="02040502050505030304" pitchFamily="18" charset="0"/>
              </a:rPr>
              <a:t>In the Alabama Virtual Library, there are currently 60 databases. Some are subject specific (medical, literary, business, etc.) while others are general information sources. Academic Search Complete and Gale Power Search are two good wide-ranging subject databases.</a:t>
            </a:r>
          </a:p>
          <a:p>
            <a:pPr>
              <a:lnSpc>
                <a:spcPct val="100000"/>
              </a:lnSpc>
            </a:pPr>
            <a:r>
              <a:rPr lang="en-US" sz="2000" dirty="0" smtClean="0">
                <a:latin typeface="Palatino Linotype" panose="02040502050505030304" pitchFamily="18" charset="0"/>
              </a:rPr>
              <a:t>ProQuest </a:t>
            </a:r>
            <a:r>
              <a:rPr lang="en-US" sz="2000" dirty="0" err="1" smtClean="0">
                <a:latin typeface="Palatino Linotype" panose="02040502050505030304" pitchFamily="18" charset="0"/>
              </a:rPr>
              <a:t>Newsstream</a:t>
            </a:r>
            <a:r>
              <a:rPr lang="en-US" sz="2000" dirty="0" smtClean="0">
                <a:latin typeface="Palatino Linotype" panose="02040502050505030304" pitchFamily="18" charset="0"/>
              </a:rPr>
              <a:t>, a newspaper database located in Canvas, provides hundreds of national and international news sources.</a:t>
            </a:r>
            <a:br>
              <a:rPr lang="en-US" sz="2000" dirty="0" smtClean="0">
                <a:latin typeface="Palatino Linotype" panose="02040502050505030304" pitchFamily="18" charset="0"/>
              </a:rPr>
            </a:br>
            <a:endParaRPr lang="en-US" sz="2000" dirty="0" smtClean="0">
              <a:latin typeface="Palatino Linotype" panose="02040502050505030304" pitchFamily="18" charset="0"/>
            </a:endParaRPr>
          </a:p>
        </p:txBody>
      </p:sp>
    </p:spTree>
    <p:extLst>
      <p:ext uri="{BB962C8B-B14F-4D97-AF65-F5344CB8AC3E}">
        <p14:creationId xmlns:p14="http://schemas.microsoft.com/office/powerpoint/2010/main" val="236490305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4000">
              <a:schemeClr val="accent2">
                <a:lumMod val="0"/>
                <a:lumOff val="100000"/>
              </a:schemeClr>
            </a:gs>
            <a:gs pos="19000">
              <a:schemeClr val="accent2">
                <a:lumMod val="0"/>
                <a:lumOff val="100000"/>
              </a:schemeClr>
            </a:gs>
            <a:gs pos="100000">
              <a:schemeClr val="accent2">
                <a:lumMod val="10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85800" y="294290"/>
            <a:ext cx="10820400" cy="830317"/>
          </a:xfrm>
        </p:spPr>
        <p:txBody>
          <a:bodyPr>
            <a:noAutofit/>
          </a:bodyPr>
          <a:lstStyle/>
          <a:p>
            <a:r>
              <a:rPr lang="en-US" cap="none" dirty="0" smtClean="0">
                <a:latin typeface="Palatino Linotype" panose="02040502050505030304" pitchFamily="18" charset="0"/>
              </a:rPr>
              <a:t>Why Not Just Use the Internet for Research?</a:t>
            </a:r>
            <a:br>
              <a:rPr lang="en-US" cap="none" dirty="0" smtClean="0">
                <a:latin typeface="Palatino Linotype" panose="02040502050505030304" pitchFamily="18" charset="0"/>
              </a:rPr>
            </a:br>
            <a:endParaRPr lang="en-US" cap="none" dirty="0">
              <a:latin typeface="Palatino Linotype" panose="02040502050505030304" pitchFamily="18" charset="0"/>
            </a:endParaRPr>
          </a:p>
        </p:txBody>
      </p:sp>
      <p:sp>
        <p:nvSpPr>
          <p:cNvPr id="3" name="Text Placeholder 2"/>
          <p:cNvSpPr>
            <a:spLocks noGrp="1"/>
          </p:cNvSpPr>
          <p:nvPr>
            <p:ph type="body" sz="half" idx="2"/>
          </p:nvPr>
        </p:nvSpPr>
        <p:spPr>
          <a:xfrm>
            <a:off x="685800" y="893379"/>
            <a:ext cx="10820400" cy="4309242"/>
          </a:xfrm>
        </p:spPr>
        <p:txBody>
          <a:bodyPr>
            <a:noAutofit/>
          </a:bodyPr>
          <a:lstStyle/>
          <a:p>
            <a:r>
              <a:rPr lang="en-US" sz="2200" dirty="0" smtClean="0">
                <a:latin typeface="Palatino Linotype" panose="02040502050505030304" pitchFamily="18" charset="0"/>
              </a:rPr>
              <a:t>The Internet is an unending source of information but it is not necessarily the best source. Many web page articles have no publication date or author listed and there is no way to authenticate the validity of the information. </a:t>
            </a:r>
          </a:p>
          <a:p>
            <a:r>
              <a:rPr lang="en-US" sz="2200" dirty="0" smtClean="0">
                <a:latin typeface="Palatino Linotype" panose="02040502050505030304" pitchFamily="18" charset="0"/>
              </a:rPr>
              <a:t>Information </a:t>
            </a:r>
            <a:r>
              <a:rPr lang="en-US" sz="2200" dirty="0">
                <a:latin typeface="Palatino Linotype" panose="02040502050505030304" pitchFamily="18" charset="0"/>
              </a:rPr>
              <a:t>in database sources is generally </a:t>
            </a:r>
            <a:r>
              <a:rPr lang="en-US" sz="2200" b="1" dirty="0">
                <a:latin typeface="Palatino Linotype" panose="02040502050505030304" pitchFamily="18" charset="0"/>
              </a:rPr>
              <a:t>full text </a:t>
            </a:r>
            <a:r>
              <a:rPr lang="en-US" sz="2200" dirty="0">
                <a:latin typeface="Palatino Linotype" panose="02040502050505030304" pitchFamily="18" charset="0"/>
              </a:rPr>
              <a:t>and typically </a:t>
            </a:r>
            <a:r>
              <a:rPr lang="en-US" sz="2200" b="1" dirty="0">
                <a:latin typeface="Palatino Linotype" panose="02040502050505030304" pitchFamily="18" charset="0"/>
              </a:rPr>
              <a:t>peer-reviewed</a:t>
            </a:r>
            <a:r>
              <a:rPr lang="en-US" sz="2200" dirty="0">
                <a:latin typeface="Palatino Linotype" panose="02040502050505030304" pitchFamily="18" charset="0"/>
              </a:rPr>
              <a:t>. This </a:t>
            </a:r>
            <a:r>
              <a:rPr lang="en-US" sz="2200" dirty="0" smtClean="0">
                <a:latin typeface="Palatino Linotype" panose="02040502050505030304" pitchFamily="18" charset="0"/>
              </a:rPr>
              <a:t>type of source tells students that </a:t>
            </a:r>
            <a:r>
              <a:rPr lang="en-US" sz="2200" dirty="0">
                <a:latin typeface="Palatino Linotype" panose="02040502050505030304" pitchFamily="18" charset="0"/>
              </a:rPr>
              <a:t>other researchers have validated the research which makes </a:t>
            </a:r>
            <a:r>
              <a:rPr lang="en-US" sz="2200" dirty="0" smtClean="0">
                <a:latin typeface="Palatino Linotype" panose="02040502050505030304" pitchFamily="18" charset="0"/>
              </a:rPr>
              <a:t>it a credible </a:t>
            </a:r>
            <a:r>
              <a:rPr lang="en-US" sz="2200" dirty="0">
                <a:latin typeface="Palatino Linotype" panose="02040502050505030304" pitchFamily="18" charset="0"/>
              </a:rPr>
              <a:t>source to </a:t>
            </a:r>
            <a:r>
              <a:rPr lang="en-US" sz="2200" dirty="0" smtClean="0">
                <a:latin typeface="Palatino Linotype" panose="02040502050505030304" pitchFamily="18" charset="0"/>
              </a:rPr>
              <a:t>use.</a:t>
            </a:r>
            <a:endParaRPr lang="en-US" sz="2200" dirty="0">
              <a:latin typeface="Palatino Linotype" panose="02040502050505030304" pitchFamily="18" charset="0"/>
            </a:endParaRPr>
          </a:p>
          <a:p>
            <a:r>
              <a:rPr lang="en-US" sz="2200" dirty="0" smtClean="0">
                <a:latin typeface="Palatino Linotype" panose="02040502050505030304" pitchFamily="18" charset="0"/>
              </a:rPr>
              <a:t>In </a:t>
            </a:r>
            <a:r>
              <a:rPr lang="en-US" sz="2200" dirty="0">
                <a:latin typeface="Palatino Linotype" panose="02040502050505030304" pitchFamily="18" charset="0"/>
              </a:rPr>
              <a:t>our database collection, there are thousands of resources available. T</a:t>
            </a:r>
            <a:r>
              <a:rPr lang="en-US" sz="2200" dirty="0" smtClean="0">
                <a:latin typeface="Palatino Linotype" panose="02040502050505030304" pitchFamily="18" charset="0"/>
              </a:rPr>
              <a:t>hese </a:t>
            </a:r>
            <a:r>
              <a:rPr lang="en-US" sz="2200" dirty="0">
                <a:latin typeface="Palatino Linotype" panose="02040502050505030304" pitchFamily="18" charset="0"/>
              </a:rPr>
              <a:t>are the kinds of </a:t>
            </a:r>
            <a:r>
              <a:rPr lang="en-US" sz="2200" i="1" dirty="0">
                <a:latin typeface="Palatino Linotype" panose="02040502050505030304" pitchFamily="18" charset="0"/>
              </a:rPr>
              <a:t>valid</a:t>
            </a:r>
            <a:r>
              <a:rPr lang="en-US" sz="2200" dirty="0">
                <a:latin typeface="Palatino Linotype" panose="02040502050505030304" pitchFamily="18" charset="0"/>
              </a:rPr>
              <a:t> resources that </a:t>
            </a:r>
            <a:r>
              <a:rPr lang="en-US" sz="2200" dirty="0" smtClean="0">
                <a:latin typeface="Palatino Linotype" panose="02040502050505030304" pitchFamily="18" charset="0"/>
              </a:rPr>
              <a:t>students need </a:t>
            </a:r>
            <a:r>
              <a:rPr lang="en-US" sz="2200" dirty="0">
                <a:latin typeface="Palatino Linotype" panose="02040502050505030304" pitchFamily="18" charset="0"/>
              </a:rPr>
              <a:t>to be </a:t>
            </a:r>
            <a:r>
              <a:rPr lang="en-US" sz="2200" dirty="0" smtClean="0">
                <a:latin typeface="Palatino Linotype" panose="02040502050505030304" pitchFamily="18" charset="0"/>
              </a:rPr>
              <a:t>encouraged to find </a:t>
            </a:r>
            <a:r>
              <a:rPr lang="en-US" sz="2200" dirty="0">
                <a:latin typeface="Palatino Linotype" panose="02040502050505030304" pitchFamily="18" charset="0"/>
              </a:rPr>
              <a:t>and </a:t>
            </a:r>
            <a:r>
              <a:rPr lang="en-US" sz="2200" dirty="0" smtClean="0">
                <a:latin typeface="Palatino Linotype" panose="02040502050505030304" pitchFamily="18" charset="0"/>
              </a:rPr>
              <a:t>use.</a:t>
            </a:r>
            <a:r>
              <a:rPr lang="en-US" sz="2200" dirty="0">
                <a:latin typeface="Palatino Linotype" panose="02040502050505030304" pitchFamily="18" charset="0"/>
              </a:rPr>
              <a:t/>
            </a:r>
            <a:br>
              <a:rPr lang="en-US" sz="2200" dirty="0">
                <a:latin typeface="Palatino Linotype" panose="02040502050505030304" pitchFamily="18" charset="0"/>
              </a:rPr>
            </a:br>
            <a:r>
              <a:rPr lang="en-US" sz="2200" dirty="0">
                <a:latin typeface="Palatino Linotype" panose="02040502050505030304" pitchFamily="18" charset="0"/>
              </a:rPr>
              <a:t> </a:t>
            </a:r>
          </a:p>
        </p:txBody>
      </p:sp>
    </p:spTree>
    <p:extLst>
      <p:ext uri="{BB962C8B-B14F-4D97-AF65-F5344CB8AC3E}">
        <p14:creationId xmlns:p14="http://schemas.microsoft.com/office/powerpoint/2010/main" val="3303724052"/>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4000">
              <a:schemeClr val="accent2">
                <a:lumMod val="0"/>
                <a:lumOff val="100000"/>
              </a:schemeClr>
            </a:gs>
            <a:gs pos="18000">
              <a:schemeClr val="accent2">
                <a:lumMod val="0"/>
                <a:lumOff val="100000"/>
              </a:schemeClr>
            </a:gs>
            <a:gs pos="100000">
              <a:schemeClr val="accent2">
                <a:lumMod val="10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46841" y="567559"/>
            <a:ext cx="11159359" cy="966951"/>
          </a:xfrm>
        </p:spPr>
        <p:txBody>
          <a:bodyPr>
            <a:noAutofit/>
          </a:bodyPr>
          <a:lstStyle/>
          <a:p>
            <a:r>
              <a:rPr lang="en-US" cap="none" dirty="0" smtClean="0">
                <a:latin typeface="Palatino Linotype" panose="02040502050505030304" pitchFamily="18" charset="0"/>
              </a:rPr>
              <a:t>Giving Proper </a:t>
            </a:r>
            <a:r>
              <a:rPr lang="en-US" cap="none" dirty="0">
                <a:latin typeface="Palatino Linotype" panose="02040502050505030304" pitchFamily="18" charset="0"/>
              </a:rPr>
              <a:t>C</a:t>
            </a:r>
            <a:r>
              <a:rPr lang="en-US" cap="none" dirty="0" smtClean="0">
                <a:latin typeface="Palatino Linotype" panose="02040502050505030304" pitchFamily="18" charset="0"/>
              </a:rPr>
              <a:t>redit in Your </a:t>
            </a:r>
            <a:r>
              <a:rPr lang="en-US" cap="none" dirty="0">
                <a:latin typeface="Palatino Linotype" panose="02040502050505030304" pitchFamily="18" charset="0"/>
              </a:rPr>
              <a:t>R</a:t>
            </a:r>
            <a:r>
              <a:rPr lang="en-US" cap="none" dirty="0" smtClean="0">
                <a:latin typeface="Palatino Linotype" panose="02040502050505030304" pitchFamily="18" charset="0"/>
              </a:rPr>
              <a:t>esearch</a:t>
            </a:r>
            <a:br>
              <a:rPr lang="en-US" cap="none" dirty="0" smtClean="0">
                <a:latin typeface="Palatino Linotype" panose="02040502050505030304" pitchFamily="18" charset="0"/>
              </a:rPr>
            </a:br>
            <a:endParaRPr lang="en-US" cap="none" dirty="0" smtClean="0">
              <a:latin typeface="Palatino Linotype" panose="02040502050505030304" pitchFamily="18" charset="0"/>
            </a:endParaRPr>
          </a:p>
        </p:txBody>
      </p:sp>
      <p:sp>
        <p:nvSpPr>
          <p:cNvPr id="3" name="Text Placeholder 2"/>
          <p:cNvSpPr>
            <a:spLocks noGrp="1"/>
          </p:cNvSpPr>
          <p:nvPr>
            <p:ph type="body" sz="half" idx="2"/>
          </p:nvPr>
        </p:nvSpPr>
        <p:spPr>
          <a:xfrm>
            <a:off x="346841" y="1671144"/>
            <a:ext cx="11445766" cy="3069022"/>
          </a:xfrm>
        </p:spPr>
        <p:txBody>
          <a:bodyPr>
            <a:normAutofit/>
          </a:bodyPr>
          <a:lstStyle/>
          <a:p>
            <a:r>
              <a:rPr lang="en-US" sz="2200" dirty="0">
                <a:latin typeface="Palatino Linotype" panose="02040502050505030304" pitchFamily="18" charset="0"/>
              </a:rPr>
              <a:t>Finally, </a:t>
            </a:r>
            <a:r>
              <a:rPr lang="en-US" sz="2200" dirty="0" smtClean="0">
                <a:latin typeface="Palatino Linotype" panose="02040502050505030304" pitchFamily="18" charset="0"/>
              </a:rPr>
              <a:t>students must know the importance of being </a:t>
            </a:r>
            <a:r>
              <a:rPr lang="en-US" sz="2200" dirty="0">
                <a:latin typeface="Palatino Linotype" panose="02040502050505030304" pitchFamily="18" charset="0"/>
              </a:rPr>
              <a:t>intellectually </a:t>
            </a:r>
            <a:r>
              <a:rPr lang="en-US" sz="2200" dirty="0" smtClean="0">
                <a:latin typeface="Palatino Linotype" panose="02040502050505030304" pitchFamily="18" charset="0"/>
              </a:rPr>
              <a:t>honest </a:t>
            </a:r>
            <a:r>
              <a:rPr lang="en-US" sz="2200" dirty="0">
                <a:latin typeface="Palatino Linotype" panose="02040502050505030304" pitchFamily="18" charset="0"/>
              </a:rPr>
              <a:t>when using another researcher’s information. </a:t>
            </a:r>
            <a:r>
              <a:rPr lang="en-US" sz="2200" dirty="0" smtClean="0">
                <a:latin typeface="Palatino Linotype" panose="02040502050505030304" pitchFamily="18" charset="0"/>
              </a:rPr>
              <a:t> They should be taught </a:t>
            </a:r>
            <a:r>
              <a:rPr lang="en-US" sz="2200" dirty="0">
                <a:latin typeface="Palatino Linotype" panose="02040502050505030304" pitchFamily="18" charset="0"/>
              </a:rPr>
              <a:t>to NEVER plagiarize the material of others. </a:t>
            </a:r>
            <a:r>
              <a:rPr lang="en-US" sz="2200" dirty="0" smtClean="0">
                <a:latin typeface="Palatino Linotype" panose="02040502050505030304" pitchFamily="18" charset="0"/>
              </a:rPr>
              <a:t>Plagiarism is simply </a:t>
            </a:r>
            <a:r>
              <a:rPr lang="en-US" sz="2200" dirty="0">
                <a:latin typeface="Palatino Linotype" panose="02040502050505030304" pitchFamily="18" charset="0"/>
              </a:rPr>
              <a:t>the theft </a:t>
            </a:r>
            <a:r>
              <a:rPr lang="en-US" sz="2200" dirty="0" smtClean="0">
                <a:latin typeface="Palatino Linotype" panose="02040502050505030304" pitchFamily="18" charset="0"/>
              </a:rPr>
              <a:t>of </a:t>
            </a:r>
            <a:r>
              <a:rPr lang="en-US" sz="2200" dirty="0">
                <a:latin typeface="Palatino Linotype" panose="02040502050505030304" pitchFamily="18" charset="0"/>
              </a:rPr>
              <a:t>intellectual property and proper credit must be </a:t>
            </a:r>
            <a:r>
              <a:rPr lang="en-US" sz="2200" dirty="0" smtClean="0">
                <a:latin typeface="Palatino Linotype" panose="02040502050505030304" pitchFamily="18" charset="0"/>
              </a:rPr>
              <a:t>attributed.</a:t>
            </a:r>
            <a:endParaRPr lang="en-US" sz="2200" dirty="0">
              <a:latin typeface="Palatino Linotype" panose="02040502050505030304" pitchFamily="18" charset="0"/>
            </a:endParaRPr>
          </a:p>
          <a:p>
            <a:r>
              <a:rPr lang="en-US" sz="2200" dirty="0" smtClean="0">
                <a:latin typeface="Palatino Linotype" panose="02040502050505030304" pitchFamily="18" charset="0"/>
              </a:rPr>
              <a:t>In </a:t>
            </a:r>
            <a:r>
              <a:rPr lang="en-US" sz="2200" dirty="0">
                <a:latin typeface="Palatino Linotype" panose="02040502050505030304" pitchFamily="18" charset="0"/>
              </a:rPr>
              <a:t>giving credit to others, citations must be used. </a:t>
            </a:r>
            <a:r>
              <a:rPr lang="en-US" sz="2200" dirty="0" smtClean="0">
                <a:latin typeface="Palatino Linotype" panose="02040502050505030304" pitchFamily="18" charset="0"/>
              </a:rPr>
              <a:t>Whether </a:t>
            </a:r>
            <a:r>
              <a:rPr lang="en-US" sz="2200" dirty="0">
                <a:latin typeface="Palatino Linotype" panose="02040502050505030304" pitchFamily="18" charset="0"/>
              </a:rPr>
              <a:t>a quotation is borrowed or portions of text are </a:t>
            </a:r>
            <a:r>
              <a:rPr lang="en-US" sz="2200" dirty="0" smtClean="0">
                <a:latin typeface="Palatino Linotype" panose="02040502050505030304" pitchFamily="18" charset="0"/>
              </a:rPr>
              <a:t>paraphrased, students must follow the protocol for citing it!</a:t>
            </a:r>
            <a:r>
              <a:rPr lang="en-US" sz="2200" dirty="0">
                <a:latin typeface="Palatino Linotype" panose="02040502050505030304" pitchFamily="18" charset="0"/>
              </a:rPr>
              <a:t/>
            </a:r>
            <a:br>
              <a:rPr lang="en-US" sz="2200" dirty="0">
                <a:latin typeface="Palatino Linotype" panose="02040502050505030304" pitchFamily="18" charset="0"/>
              </a:rPr>
            </a:br>
            <a:r>
              <a:rPr lang="en-US" sz="2200" dirty="0">
                <a:latin typeface="Palatino Linotype" panose="02040502050505030304" pitchFamily="18" charset="0"/>
              </a:rPr>
              <a:t/>
            </a:r>
            <a:br>
              <a:rPr lang="en-US" sz="2200" dirty="0">
                <a:latin typeface="Palatino Linotype" panose="02040502050505030304" pitchFamily="18" charset="0"/>
              </a:rPr>
            </a:br>
            <a:endParaRPr lang="en-US" sz="2200" dirty="0" smtClean="0">
              <a:latin typeface="Palatino Linotype" panose="02040502050505030304" pitchFamily="18" charset="0"/>
            </a:endParaRPr>
          </a:p>
        </p:txBody>
      </p:sp>
    </p:spTree>
    <p:extLst>
      <p:ext uri="{BB962C8B-B14F-4D97-AF65-F5344CB8AC3E}">
        <p14:creationId xmlns:p14="http://schemas.microsoft.com/office/powerpoint/2010/main" val="1505606542"/>
      </p:ext>
    </p:extLst>
  </p:cSld>
  <p:clrMapOvr>
    <a:masterClrMapping/>
  </p:clrMapOvr>
  <p:transition spd="slow">
    <p:comb/>
  </p:transition>
  <p:timing>
    <p:tnLst>
      <p:par>
        <p:cTn id="1" dur="indefinite" restart="never" nodeType="tmRoot"/>
      </p:par>
    </p:tnLst>
  </p:timing>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C4220D"/>
      </a:accent1>
      <a:accent2>
        <a:srgbClr val="EB7712"/>
      </a:accent2>
      <a:accent3>
        <a:srgbClr val="ECBD31"/>
      </a:accent3>
      <a:accent4>
        <a:srgbClr val="92CE4A"/>
      </a:accent4>
      <a:accent5>
        <a:srgbClr val="50CFB4"/>
      </a:accent5>
      <a:accent6>
        <a:srgbClr val="0D8EC5"/>
      </a:accent6>
      <a:hlink>
        <a:srgbClr val="EA5A0C"/>
      </a:hlink>
      <a:folHlink>
        <a:srgbClr val="F09D3A"/>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FE1EB5C7-81A8-4CBA-AE6E-B3BF73DC3895}"/>
    </a:ext>
  </a:extLst>
</a:theme>
</file>

<file path=docProps/app.xml><?xml version="1.0" encoding="utf-8"?>
<Properties xmlns="http://schemas.openxmlformats.org/officeDocument/2006/extended-properties" xmlns:vt="http://schemas.openxmlformats.org/officeDocument/2006/docPropsVTypes">
  <Template>Vapor Trail</Template>
  <TotalTime>1066</TotalTime>
  <Words>629</Words>
  <Application>Microsoft Office PowerPoint</Application>
  <PresentationFormat>Widescreen</PresentationFormat>
  <Paragraphs>44</Paragraphs>
  <Slides>10</Slides>
  <Notes>0</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Palatino Linotype</vt:lpstr>
      <vt:lpstr>Vapor Trail</vt:lpstr>
      <vt:lpstr>Information Literacy &amp; Library Research</vt:lpstr>
      <vt:lpstr>Introduction </vt:lpstr>
      <vt:lpstr> What is Information Literacy?</vt:lpstr>
      <vt:lpstr>Why is Information Literacy So Important Today?</vt:lpstr>
      <vt:lpstr>PowerPoint Presentation</vt:lpstr>
      <vt:lpstr>  Linear Process in Researchin research</vt:lpstr>
      <vt:lpstr>How to Search the Library Catalog and Databases </vt:lpstr>
      <vt:lpstr>Why Not Just Use the Internet for Research? </vt:lpstr>
      <vt:lpstr>Giving Proper Credit in Your Research </vt:lpstr>
      <vt:lpstr>Are there any questions?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Information Literacy and Why Should It Be Important to Me?</dc:title>
  <dc:creator>Student</dc:creator>
  <cp:lastModifiedBy>Dennis Borden</cp:lastModifiedBy>
  <cp:revision>96</cp:revision>
  <cp:lastPrinted>2018-05-08T16:04:03Z</cp:lastPrinted>
  <dcterms:created xsi:type="dcterms:W3CDTF">2018-05-03T14:22:04Z</dcterms:created>
  <dcterms:modified xsi:type="dcterms:W3CDTF">2019-11-07T19:15:28Z</dcterms:modified>
</cp:coreProperties>
</file>