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66" r:id="rId5"/>
    <p:sldId id="258" r:id="rId6"/>
    <p:sldId id="259" r:id="rId7"/>
    <p:sldId id="260" r:id="rId8"/>
    <p:sldId id="262" r:id="rId9"/>
    <p:sldId id="267" r:id="rId10"/>
    <p:sldId id="268"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A62EF00-6583-4B78-AF64-81B3E9C5BF35}" type="datetimeFigureOut">
              <a:rPr lang="en-US" smtClean="0"/>
              <a:t>3/28/2019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A45BF9E5-B44D-410B-93F3-427DC1E3FE8D}" type="slidenum">
              <a:rPr lang="en-US" smtClean="0"/>
              <a:t>‹#›</a:t>
            </a:fld>
            <a:endParaRPr lang="en-US"/>
          </a:p>
        </p:txBody>
      </p:sp>
    </p:spTree>
    <p:extLst>
      <p:ext uri="{BB962C8B-B14F-4D97-AF65-F5344CB8AC3E}">
        <p14:creationId xmlns:p14="http://schemas.microsoft.com/office/powerpoint/2010/main" val="57172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62EF00-6583-4B78-AF64-81B3E9C5BF35}"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BF9E5-B44D-410B-93F3-427DC1E3FE8D}" type="slidenum">
              <a:rPr lang="en-US" smtClean="0"/>
              <a:t>‹#›</a:t>
            </a:fld>
            <a:endParaRPr lang="en-US"/>
          </a:p>
        </p:txBody>
      </p:sp>
    </p:spTree>
    <p:extLst>
      <p:ext uri="{BB962C8B-B14F-4D97-AF65-F5344CB8AC3E}">
        <p14:creationId xmlns:p14="http://schemas.microsoft.com/office/powerpoint/2010/main" val="274224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A62EF00-6583-4B78-AF64-81B3E9C5BF35}" type="datetimeFigureOut">
              <a:rPr lang="en-US" smtClean="0"/>
              <a:t>3/28/2019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45BF9E5-B44D-410B-93F3-427DC1E3FE8D}" type="slidenum">
              <a:rPr lang="en-US" smtClean="0"/>
              <a:t>‹#›</a:t>
            </a:fld>
            <a:endParaRPr lang="en-US"/>
          </a:p>
        </p:txBody>
      </p:sp>
    </p:spTree>
    <p:extLst>
      <p:ext uri="{BB962C8B-B14F-4D97-AF65-F5344CB8AC3E}">
        <p14:creationId xmlns:p14="http://schemas.microsoft.com/office/powerpoint/2010/main" val="2294621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A62EF00-6583-4B78-AF64-81B3E9C5BF35}" type="datetimeFigureOut">
              <a:rPr lang="en-US" smtClean="0"/>
              <a:t>3/28/2019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45BF9E5-B44D-410B-93F3-427DC1E3FE8D}"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31954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A62EF00-6583-4B78-AF64-81B3E9C5BF35}" type="datetimeFigureOut">
              <a:rPr lang="en-US" smtClean="0"/>
              <a:t>3/28/2019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45BF9E5-B44D-410B-93F3-427DC1E3FE8D}" type="slidenum">
              <a:rPr lang="en-US" smtClean="0"/>
              <a:t>‹#›</a:t>
            </a:fld>
            <a:endParaRPr lang="en-US"/>
          </a:p>
        </p:txBody>
      </p:sp>
    </p:spTree>
    <p:extLst>
      <p:ext uri="{BB962C8B-B14F-4D97-AF65-F5344CB8AC3E}">
        <p14:creationId xmlns:p14="http://schemas.microsoft.com/office/powerpoint/2010/main" val="4286288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A62EF00-6583-4B78-AF64-81B3E9C5BF35}"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BF9E5-B44D-410B-93F3-427DC1E3FE8D}" type="slidenum">
              <a:rPr lang="en-US" smtClean="0"/>
              <a:t>‹#›</a:t>
            </a:fld>
            <a:endParaRPr lang="en-US"/>
          </a:p>
        </p:txBody>
      </p:sp>
    </p:spTree>
    <p:extLst>
      <p:ext uri="{BB962C8B-B14F-4D97-AF65-F5344CB8AC3E}">
        <p14:creationId xmlns:p14="http://schemas.microsoft.com/office/powerpoint/2010/main" val="3275945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A62EF00-6583-4B78-AF64-81B3E9C5BF35}"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BF9E5-B44D-410B-93F3-427DC1E3FE8D}" type="slidenum">
              <a:rPr lang="en-US" smtClean="0"/>
              <a:t>‹#›</a:t>
            </a:fld>
            <a:endParaRPr lang="en-US"/>
          </a:p>
        </p:txBody>
      </p:sp>
    </p:spTree>
    <p:extLst>
      <p:ext uri="{BB962C8B-B14F-4D97-AF65-F5344CB8AC3E}">
        <p14:creationId xmlns:p14="http://schemas.microsoft.com/office/powerpoint/2010/main" val="2637530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62EF00-6583-4B78-AF64-81B3E9C5BF35}"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BF9E5-B44D-410B-93F3-427DC1E3FE8D}" type="slidenum">
              <a:rPr lang="en-US" smtClean="0"/>
              <a:t>‹#›</a:t>
            </a:fld>
            <a:endParaRPr lang="en-US"/>
          </a:p>
        </p:txBody>
      </p:sp>
    </p:spTree>
    <p:extLst>
      <p:ext uri="{BB962C8B-B14F-4D97-AF65-F5344CB8AC3E}">
        <p14:creationId xmlns:p14="http://schemas.microsoft.com/office/powerpoint/2010/main" val="3243106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A62EF00-6583-4B78-AF64-81B3E9C5BF35}" type="datetimeFigureOut">
              <a:rPr lang="en-US" smtClean="0"/>
              <a:t>3/28/2019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45BF9E5-B44D-410B-93F3-427DC1E3FE8D}" type="slidenum">
              <a:rPr lang="en-US" smtClean="0"/>
              <a:t>‹#›</a:t>
            </a:fld>
            <a:endParaRPr lang="en-US"/>
          </a:p>
        </p:txBody>
      </p:sp>
    </p:spTree>
    <p:extLst>
      <p:ext uri="{BB962C8B-B14F-4D97-AF65-F5344CB8AC3E}">
        <p14:creationId xmlns:p14="http://schemas.microsoft.com/office/powerpoint/2010/main" val="143157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62EF00-6583-4B78-AF64-81B3E9C5BF35}"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BF9E5-B44D-410B-93F3-427DC1E3FE8D}" type="slidenum">
              <a:rPr lang="en-US" smtClean="0"/>
              <a:t>‹#›</a:t>
            </a:fld>
            <a:endParaRPr lang="en-US"/>
          </a:p>
        </p:txBody>
      </p:sp>
    </p:spTree>
    <p:extLst>
      <p:ext uri="{BB962C8B-B14F-4D97-AF65-F5344CB8AC3E}">
        <p14:creationId xmlns:p14="http://schemas.microsoft.com/office/powerpoint/2010/main" val="206247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A62EF00-6583-4B78-AF64-81B3E9C5BF35}" type="datetimeFigureOut">
              <a:rPr lang="en-US" smtClean="0"/>
              <a:t>3/28/2019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45BF9E5-B44D-410B-93F3-427DC1E3FE8D}" type="slidenum">
              <a:rPr lang="en-US" smtClean="0"/>
              <a:t>‹#›</a:t>
            </a:fld>
            <a:endParaRPr lang="en-US"/>
          </a:p>
        </p:txBody>
      </p:sp>
    </p:spTree>
    <p:extLst>
      <p:ext uri="{BB962C8B-B14F-4D97-AF65-F5344CB8AC3E}">
        <p14:creationId xmlns:p14="http://schemas.microsoft.com/office/powerpoint/2010/main" val="154375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62EF00-6583-4B78-AF64-81B3E9C5BF35}"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BF9E5-B44D-410B-93F3-427DC1E3FE8D}" type="slidenum">
              <a:rPr lang="en-US" smtClean="0"/>
              <a:t>‹#›</a:t>
            </a:fld>
            <a:endParaRPr lang="en-US"/>
          </a:p>
        </p:txBody>
      </p:sp>
    </p:spTree>
    <p:extLst>
      <p:ext uri="{BB962C8B-B14F-4D97-AF65-F5344CB8AC3E}">
        <p14:creationId xmlns:p14="http://schemas.microsoft.com/office/powerpoint/2010/main" val="226198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62EF00-6583-4B78-AF64-81B3E9C5BF35}" type="datetimeFigureOut">
              <a:rPr lang="en-US" smtClean="0"/>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BF9E5-B44D-410B-93F3-427DC1E3FE8D}" type="slidenum">
              <a:rPr lang="en-US" smtClean="0"/>
              <a:t>‹#›</a:t>
            </a:fld>
            <a:endParaRPr lang="en-US"/>
          </a:p>
        </p:txBody>
      </p:sp>
    </p:spTree>
    <p:extLst>
      <p:ext uri="{BB962C8B-B14F-4D97-AF65-F5344CB8AC3E}">
        <p14:creationId xmlns:p14="http://schemas.microsoft.com/office/powerpoint/2010/main" val="155613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62EF00-6583-4B78-AF64-81B3E9C5BF35}"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BF9E5-B44D-410B-93F3-427DC1E3FE8D}" type="slidenum">
              <a:rPr lang="en-US" smtClean="0"/>
              <a:t>‹#›</a:t>
            </a:fld>
            <a:endParaRPr lang="en-US"/>
          </a:p>
        </p:txBody>
      </p:sp>
    </p:spTree>
    <p:extLst>
      <p:ext uri="{BB962C8B-B14F-4D97-AF65-F5344CB8AC3E}">
        <p14:creationId xmlns:p14="http://schemas.microsoft.com/office/powerpoint/2010/main" val="244389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2EF00-6583-4B78-AF64-81B3E9C5BF35}" type="datetimeFigureOut">
              <a:rPr lang="en-US" smtClean="0"/>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5BF9E5-B44D-410B-93F3-427DC1E3FE8D}" type="slidenum">
              <a:rPr lang="en-US" smtClean="0"/>
              <a:t>‹#›</a:t>
            </a:fld>
            <a:endParaRPr lang="en-US"/>
          </a:p>
        </p:txBody>
      </p:sp>
    </p:spTree>
    <p:extLst>
      <p:ext uri="{BB962C8B-B14F-4D97-AF65-F5344CB8AC3E}">
        <p14:creationId xmlns:p14="http://schemas.microsoft.com/office/powerpoint/2010/main" val="3316978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62EF00-6583-4B78-AF64-81B3E9C5BF35}"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BF9E5-B44D-410B-93F3-427DC1E3FE8D}" type="slidenum">
              <a:rPr lang="en-US" smtClean="0"/>
              <a:t>‹#›</a:t>
            </a:fld>
            <a:endParaRPr lang="en-US"/>
          </a:p>
        </p:txBody>
      </p:sp>
    </p:spTree>
    <p:extLst>
      <p:ext uri="{BB962C8B-B14F-4D97-AF65-F5344CB8AC3E}">
        <p14:creationId xmlns:p14="http://schemas.microsoft.com/office/powerpoint/2010/main" val="142592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62EF00-6583-4B78-AF64-81B3E9C5BF35}"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BF9E5-B44D-410B-93F3-427DC1E3FE8D}" type="slidenum">
              <a:rPr lang="en-US" smtClean="0"/>
              <a:t>‹#›</a:t>
            </a:fld>
            <a:endParaRPr lang="en-US"/>
          </a:p>
        </p:txBody>
      </p:sp>
    </p:spTree>
    <p:extLst>
      <p:ext uri="{BB962C8B-B14F-4D97-AF65-F5344CB8AC3E}">
        <p14:creationId xmlns:p14="http://schemas.microsoft.com/office/powerpoint/2010/main" val="246167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A62EF00-6583-4B78-AF64-81B3E9C5BF35}" type="datetimeFigureOut">
              <a:rPr lang="en-US" smtClean="0"/>
              <a:t>3/28/2019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45BF9E5-B44D-410B-93F3-427DC1E3FE8D}" type="slidenum">
              <a:rPr lang="en-US" smtClean="0"/>
              <a:t>‹#›</a:t>
            </a:fld>
            <a:endParaRPr lang="en-US"/>
          </a:p>
        </p:txBody>
      </p:sp>
    </p:spTree>
    <p:extLst>
      <p:ext uri="{BB962C8B-B14F-4D97-AF65-F5344CB8AC3E}">
        <p14:creationId xmlns:p14="http://schemas.microsoft.com/office/powerpoint/2010/main" val="28079512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69oCdkWfjv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9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18594"/>
            <a:ext cx="9448800" cy="1282262"/>
          </a:xfr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a:normAutofit fontScale="90000"/>
          </a:bodyPr>
          <a:lstStyle/>
          <a:p>
            <a:r>
              <a:rPr lang="en-US" sz="4800" cap="none" dirty="0">
                <a:latin typeface="Palatino Linotype" panose="02040502050505030304" pitchFamily="18" charset="0"/>
              </a:rPr>
              <a:t>W</a:t>
            </a:r>
            <a:r>
              <a:rPr lang="en-US" sz="4800" cap="none" dirty="0" smtClean="0">
                <a:latin typeface="Palatino Linotype" panose="02040502050505030304" pitchFamily="18" charset="0"/>
              </a:rPr>
              <a:t>hat is Information </a:t>
            </a:r>
            <a:r>
              <a:rPr lang="en-US" sz="4800" cap="none" dirty="0">
                <a:latin typeface="Palatino Linotype" panose="02040502050505030304" pitchFamily="18" charset="0"/>
              </a:rPr>
              <a:t>L</a:t>
            </a:r>
            <a:r>
              <a:rPr lang="en-US" sz="4800" cap="none" dirty="0" smtClean="0">
                <a:latin typeface="Palatino Linotype" panose="02040502050505030304" pitchFamily="18" charset="0"/>
              </a:rPr>
              <a:t>iteracy and Why </a:t>
            </a:r>
            <a:r>
              <a:rPr lang="en-US" sz="4800" cap="none" dirty="0">
                <a:latin typeface="Palatino Linotype" panose="02040502050505030304" pitchFamily="18" charset="0"/>
              </a:rPr>
              <a:t>S</a:t>
            </a:r>
            <a:r>
              <a:rPr lang="en-US" sz="4800" cap="none" dirty="0" smtClean="0">
                <a:latin typeface="Palatino Linotype" panose="02040502050505030304" pitchFamily="18" charset="0"/>
              </a:rPr>
              <a:t>hould It Matter to Me</a:t>
            </a:r>
            <a:r>
              <a:rPr lang="en-US" sz="4800" dirty="0" smtClean="0">
                <a:latin typeface="Palatino Linotype" panose="02040502050505030304" pitchFamily="18" charset="0"/>
              </a:rPr>
              <a:t>?</a:t>
            </a:r>
            <a:endParaRPr lang="en-US" sz="4800" dirty="0">
              <a:latin typeface="Palatino Linotype" panose="02040502050505030304" pitchFamily="18" charset="0"/>
            </a:endParaRPr>
          </a:p>
        </p:txBody>
      </p:sp>
      <p:sp>
        <p:nvSpPr>
          <p:cNvPr id="3" name="Subtitle 2"/>
          <p:cNvSpPr>
            <a:spLocks noGrp="1"/>
          </p:cNvSpPr>
          <p:nvPr>
            <p:ph type="subTitle" idx="1"/>
          </p:nvPr>
        </p:nvSpPr>
        <p:spPr>
          <a:xfrm>
            <a:off x="662153" y="3657601"/>
            <a:ext cx="11393214" cy="662152"/>
          </a:xfr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a:noAutofit/>
          </a:bodyPr>
          <a:lstStyle/>
          <a:p>
            <a:r>
              <a:rPr lang="en-US" sz="2600" dirty="0" smtClean="0">
                <a:latin typeface="Palatino Linotype" panose="02040502050505030304" pitchFamily="18" charset="0"/>
              </a:rPr>
              <a:t>Learning How to Use Digital Information Resources in the 21</a:t>
            </a:r>
            <a:r>
              <a:rPr lang="en-US" sz="2600" baseline="30000" dirty="0" smtClean="0">
                <a:latin typeface="Palatino Linotype" panose="02040502050505030304" pitchFamily="18" charset="0"/>
              </a:rPr>
              <a:t>st</a:t>
            </a:r>
            <a:r>
              <a:rPr lang="en-US" sz="2600" dirty="0" smtClean="0">
                <a:latin typeface="Palatino Linotype" panose="02040502050505030304" pitchFamily="18" charset="0"/>
              </a:rPr>
              <a:t> Century</a:t>
            </a:r>
            <a:endParaRPr lang="en-US" sz="2600" dirty="0">
              <a:latin typeface="Palatino Linotype" panose="02040502050505030304" pitchFamily="18" charset="0"/>
            </a:endParaRPr>
          </a:p>
        </p:txBody>
      </p:sp>
    </p:spTree>
    <p:extLst>
      <p:ext uri="{BB962C8B-B14F-4D97-AF65-F5344CB8AC3E}">
        <p14:creationId xmlns:p14="http://schemas.microsoft.com/office/powerpoint/2010/main" val="2257390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89000"/>
              </a:schemeClr>
            </a:gs>
            <a:gs pos="63000">
              <a:schemeClr val="accent6">
                <a:lumMod val="89000"/>
              </a:schemeClr>
            </a:gs>
            <a:gs pos="69000">
              <a:schemeClr val="accent6">
                <a:lumMod val="75000"/>
              </a:schemeClr>
            </a:gs>
            <a:gs pos="97000">
              <a:schemeClr val="accent6">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10820400" cy="675875"/>
          </a:xfrm>
        </p:spPr>
        <p:txBody>
          <a:bodyPr/>
          <a:lstStyle/>
          <a:p>
            <a:r>
              <a:rPr lang="en-US" cap="none" dirty="0" smtClean="0">
                <a:latin typeface="Palatino Linotype" panose="02040502050505030304" pitchFamily="18" charset="0"/>
              </a:rPr>
              <a:t>Are There Any Questions?</a:t>
            </a:r>
            <a:endParaRPr lang="en-US" cap="none" dirty="0">
              <a:latin typeface="Palatino Linotype" panose="02040502050505030304" pitchFamily="18" charset="0"/>
            </a:endParaRPr>
          </a:p>
        </p:txBody>
      </p:sp>
      <p:sp>
        <p:nvSpPr>
          <p:cNvPr id="3" name="Text Placeholder 2"/>
          <p:cNvSpPr>
            <a:spLocks noGrp="1"/>
          </p:cNvSpPr>
          <p:nvPr>
            <p:ph type="body" sz="half" idx="2"/>
          </p:nvPr>
        </p:nvSpPr>
        <p:spPr>
          <a:xfrm>
            <a:off x="685800" y="1532586"/>
            <a:ext cx="10820400" cy="1506828"/>
          </a:xfrm>
        </p:spPr>
        <p:txBody>
          <a:bodyPr>
            <a:normAutofit/>
          </a:bodyPr>
          <a:lstStyle/>
          <a:p>
            <a:r>
              <a:rPr lang="en-US" sz="2200" dirty="0" smtClean="0">
                <a:latin typeface="Palatino Linotype" panose="02040502050505030304" pitchFamily="18" charset="0"/>
              </a:rPr>
              <a:t>The library staff is available to answer any questions regarding research and information literacy. If you need assistance, please request help at the Library’s Reference or Circulation desk.</a:t>
            </a:r>
            <a:endParaRPr lang="en-US" sz="2200" dirty="0">
              <a:latin typeface="Palatino Linotype" panose="0204050205050503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271234"/>
            <a:ext cx="4516821" cy="253713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806" y="3271235"/>
            <a:ext cx="4590394" cy="253713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TextBox 5"/>
          <p:cNvSpPr txBox="1"/>
          <p:nvPr/>
        </p:nvSpPr>
        <p:spPr>
          <a:xfrm>
            <a:off x="10354614" y="6168980"/>
            <a:ext cx="1300766" cy="307777"/>
          </a:xfrm>
          <a:prstGeom prst="rect">
            <a:avLst/>
          </a:prstGeom>
          <a:noFill/>
        </p:spPr>
        <p:txBody>
          <a:bodyPr wrap="square" rtlCol="0">
            <a:spAutoFit/>
          </a:bodyPr>
          <a:lstStyle/>
          <a:p>
            <a:r>
              <a:rPr lang="en-US" sz="1400" dirty="0" smtClean="0"/>
              <a:t>Revised 3/28/19</a:t>
            </a:r>
            <a:endParaRPr lang="en-US" sz="1400" dirty="0"/>
          </a:p>
        </p:txBody>
      </p:sp>
    </p:spTree>
    <p:extLst>
      <p:ext uri="{BB962C8B-B14F-4D97-AF65-F5344CB8AC3E}">
        <p14:creationId xmlns:p14="http://schemas.microsoft.com/office/powerpoint/2010/main" val="2177666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37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963740"/>
            <a:ext cx="10820400" cy="644344"/>
          </a:xfrm>
        </p:spPr>
        <p:txBody>
          <a:bodyPr>
            <a:normAutofit/>
          </a:bodyPr>
          <a:lstStyle/>
          <a:p>
            <a:r>
              <a:rPr lang="en-US" cap="none" dirty="0" smtClean="0">
                <a:latin typeface="Palatino Linotype" panose="02040502050505030304" pitchFamily="18" charset="0"/>
              </a:rPr>
              <a:t>Introduction</a:t>
            </a:r>
            <a:endParaRPr lang="en-US" cap="none" dirty="0">
              <a:latin typeface="Palatino Linotype" panose="02040502050505030304" pitchFamily="18" charset="0"/>
            </a:endParaRPr>
          </a:p>
        </p:txBody>
      </p:sp>
      <p:sp>
        <p:nvSpPr>
          <p:cNvPr id="3" name="Text Placeholder 2"/>
          <p:cNvSpPr>
            <a:spLocks noGrp="1"/>
          </p:cNvSpPr>
          <p:nvPr>
            <p:ph type="body" sz="half" idx="2"/>
          </p:nvPr>
        </p:nvSpPr>
        <p:spPr>
          <a:xfrm>
            <a:off x="567559" y="1839311"/>
            <a:ext cx="10938641" cy="2900856"/>
          </a:xfrm>
        </p:spPr>
        <p:txBody>
          <a:bodyPr>
            <a:normAutofit/>
          </a:bodyPr>
          <a:lstStyle/>
          <a:p>
            <a:r>
              <a:rPr lang="en-US" sz="2200" dirty="0" smtClean="0">
                <a:latin typeface="Palatino Linotype" panose="02040502050505030304" pitchFamily="18" charset="0"/>
              </a:rPr>
              <a:t>This PowerPoint presentation was developed for anyone who needs help learning how to find and utilize print or electronic resources for school or personal use. </a:t>
            </a:r>
          </a:p>
          <a:p>
            <a:r>
              <a:rPr lang="en-US" sz="2200" dirty="0" smtClean="0">
                <a:latin typeface="Palatino Linotype" panose="02040502050505030304" pitchFamily="18" charset="0"/>
              </a:rPr>
              <a:t>Whether you are doing serious research or just learning how to find helpful information, these slides can give you a foundation for learning.  And always remember that the library staff is available to help you when you are having difficulty finding the information that you need.</a:t>
            </a:r>
            <a:endParaRPr lang="en-US" sz="2200" dirty="0">
              <a:latin typeface="Palatino Linotype" panose="02040502050505030304" pitchFamily="18" charset="0"/>
            </a:endParaRPr>
          </a:p>
        </p:txBody>
      </p:sp>
    </p:spTree>
    <p:extLst>
      <p:ext uri="{BB962C8B-B14F-4D97-AF65-F5344CB8AC3E}">
        <p14:creationId xmlns:p14="http://schemas.microsoft.com/office/powerpoint/2010/main" val="4006106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33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495" y="557048"/>
            <a:ext cx="10146186" cy="662152"/>
          </a:xfrm>
        </p:spPr>
        <p:txBody>
          <a:bodyPr>
            <a:noAutofit/>
          </a:bodyPr>
          <a:lstStyle/>
          <a:p>
            <a:r>
              <a:rPr lang="en-US" cap="none" dirty="0" smtClean="0">
                <a:latin typeface="Palatino Linotype" panose="02040502050505030304" pitchFamily="18" charset="0"/>
              </a:rPr>
              <a:t>What is Information Literacy Anyway?</a:t>
            </a:r>
            <a:endParaRPr lang="en-US" cap="none" dirty="0">
              <a:latin typeface="Palatino Linotype" panose="02040502050505030304" pitchFamily="18" charset="0"/>
            </a:endParaRPr>
          </a:p>
        </p:txBody>
      </p:sp>
      <p:sp>
        <p:nvSpPr>
          <p:cNvPr id="3" name="Text Placeholder 2"/>
          <p:cNvSpPr>
            <a:spLocks noGrp="1"/>
          </p:cNvSpPr>
          <p:nvPr>
            <p:ph type="body" sz="half" idx="2"/>
          </p:nvPr>
        </p:nvSpPr>
        <p:spPr>
          <a:xfrm>
            <a:off x="1024467" y="1828801"/>
            <a:ext cx="10144654" cy="3520965"/>
          </a:xfrm>
        </p:spPr>
        <p:txBody>
          <a:bodyPr>
            <a:noAutofit/>
          </a:bodyPr>
          <a:lstStyle/>
          <a:p>
            <a:r>
              <a:rPr lang="en-US" sz="2200" dirty="0" smtClean="0">
                <a:latin typeface="Palatino Linotype" panose="02040502050505030304" pitchFamily="18" charset="0"/>
              </a:rPr>
              <a:t>In a nutshell, Information Literacy is a term that describes how we </a:t>
            </a:r>
            <a:r>
              <a:rPr lang="en-US" sz="2200" i="1" dirty="0" smtClean="0">
                <a:latin typeface="Palatino Linotype" panose="02040502050505030304" pitchFamily="18" charset="0"/>
              </a:rPr>
              <a:t>find</a:t>
            </a:r>
            <a:r>
              <a:rPr lang="en-US" sz="2200" dirty="0" smtClean="0">
                <a:latin typeface="Palatino Linotype" panose="02040502050505030304" pitchFamily="18" charset="0"/>
              </a:rPr>
              <a:t>, </a:t>
            </a:r>
            <a:r>
              <a:rPr lang="en-US" sz="2200" i="1" dirty="0" smtClean="0">
                <a:latin typeface="Palatino Linotype" panose="02040502050505030304" pitchFamily="18" charset="0"/>
              </a:rPr>
              <a:t>evaluate</a:t>
            </a:r>
            <a:r>
              <a:rPr lang="en-US" sz="2200" dirty="0" smtClean="0">
                <a:latin typeface="Palatino Linotype" panose="02040502050505030304" pitchFamily="18" charset="0"/>
              </a:rPr>
              <a:t> and </a:t>
            </a:r>
            <a:r>
              <a:rPr lang="en-US" sz="2200" i="1" dirty="0" smtClean="0">
                <a:latin typeface="Palatino Linotype" panose="02040502050505030304" pitchFamily="18" charset="0"/>
              </a:rPr>
              <a:t>use</a:t>
            </a:r>
            <a:r>
              <a:rPr lang="en-US" sz="2200" dirty="0" smtClean="0">
                <a:latin typeface="Palatino Linotype" panose="02040502050505030304" pitchFamily="18" charset="0"/>
              </a:rPr>
              <a:t> information; and when we use the information of others, we must use it in a responsible and ethical manner.</a:t>
            </a:r>
          </a:p>
          <a:p>
            <a:r>
              <a:rPr lang="en-US" sz="2200" dirty="0" smtClean="0">
                <a:latin typeface="Palatino Linotype" panose="02040502050505030304" pitchFamily="18" charset="0"/>
              </a:rPr>
              <a:t>The library provides print resources (books) and electronic resources (online databases) for students to use in researching information, but in order to use these resources effectively, we must be information literate. In other words, we must know how to search for and find information, how to determine its validity and how to attribute the use of it to the owner.</a:t>
            </a:r>
            <a:endParaRPr lang="en-US" sz="2200" dirty="0">
              <a:latin typeface="Palatino Linotype" panose="02040502050505030304" pitchFamily="18" charset="0"/>
            </a:endParaRPr>
          </a:p>
        </p:txBody>
      </p:sp>
    </p:spTree>
    <p:extLst>
      <p:ext uri="{BB962C8B-B14F-4D97-AF65-F5344CB8AC3E}">
        <p14:creationId xmlns:p14="http://schemas.microsoft.com/office/powerpoint/2010/main" val="1621379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52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388883" y="1608083"/>
            <a:ext cx="11508827" cy="1200329"/>
          </a:xfrm>
          <a:prstGeom prst="rect">
            <a:avLst/>
          </a:prstGeom>
        </p:spPr>
        <p:txBody>
          <a:bodyPr wrap="square">
            <a:spAutoFit/>
          </a:bodyPr>
          <a:lstStyle/>
          <a:p>
            <a:r>
              <a:rPr lang="en-US" sz="2400" dirty="0" smtClean="0">
                <a:latin typeface="Palatino Linotype" panose="02040502050505030304" pitchFamily="18" charset="0"/>
              </a:rPr>
              <a:t>This is a helpful </a:t>
            </a:r>
            <a:r>
              <a:rPr lang="en-US" sz="2400" dirty="0">
                <a:latin typeface="Palatino Linotype" panose="02040502050505030304" pitchFamily="18" charset="0"/>
              </a:rPr>
              <a:t>Information Literacy </a:t>
            </a:r>
            <a:r>
              <a:rPr lang="en-US" sz="2400" dirty="0" smtClean="0">
                <a:latin typeface="Palatino Linotype" panose="02040502050505030304" pitchFamily="18" charset="0"/>
              </a:rPr>
              <a:t>video </a:t>
            </a:r>
            <a:r>
              <a:rPr lang="en-US" sz="2400" dirty="0">
                <a:latin typeface="Palatino Linotype" panose="02040502050505030304" pitchFamily="18" charset="0"/>
              </a:rPr>
              <a:t>on </a:t>
            </a:r>
            <a:r>
              <a:rPr lang="en-US" sz="2400" dirty="0" smtClean="0">
                <a:latin typeface="Palatino Linotype" panose="02040502050505030304" pitchFamily="18" charset="0"/>
              </a:rPr>
              <a:t>YouTube to watch by </a:t>
            </a:r>
            <a:r>
              <a:rPr lang="en-US" sz="2400" dirty="0">
                <a:latin typeface="Palatino Linotype" panose="02040502050505030304" pitchFamily="18" charset="0"/>
              </a:rPr>
              <a:t>double clicking the picture below:</a:t>
            </a:r>
            <a:br>
              <a:rPr lang="en-US" sz="2400" dirty="0">
                <a:latin typeface="Palatino Linotype" panose="02040502050505030304" pitchFamily="18" charset="0"/>
              </a:rPr>
            </a:br>
            <a:endParaRPr lang="en-US" sz="2400" dirty="0"/>
          </a:p>
        </p:txBody>
      </p:sp>
      <p:pic>
        <p:nvPicPr>
          <p:cNvPr id="3" name="69oCdkWfjvk"/>
          <p:cNvPicPr>
            <a:picLocks noRot="1" noChangeAspect="1"/>
          </p:cNvPicPr>
          <p:nvPr>
            <a:videoFile r:link="rId1"/>
          </p:nvPr>
        </p:nvPicPr>
        <p:blipFill>
          <a:blip r:embed="rId3"/>
          <a:stretch>
            <a:fillRect/>
          </a:stretch>
        </p:blipFill>
        <p:spPr>
          <a:xfrm>
            <a:off x="2028497" y="2732690"/>
            <a:ext cx="6952227" cy="38039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55322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1641" y="409903"/>
            <a:ext cx="10519040" cy="735725"/>
          </a:xfrm>
        </p:spPr>
        <p:txBody>
          <a:bodyPr>
            <a:noAutofit/>
          </a:bodyPr>
          <a:lstStyle/>
          <a:p>
            <a:r>
              <a:rPr lang="en-US" cap="none" dirty="0" smtClean="0">
                <a:solidFill>
                  <a:schemeClr val="tx1">
                    <a:lumMod val="85000"/>
                  </a:schemeClr>
                </a:solidFill>
                <a:latin typeface="Palatino Linotype" panose="02040502050505030304" pitchFamily="18" charset="0"/>
              </a:rPr>
              <a:t>How to Become </a:t>
            </a:r>
            <a:r>
              <a:rPr lang="en-US" cap="none" dirty="0">
                <a:solidFill>
                  <a:schemeClr val="tx1">
                    <a:lumMod val="85000"/>
                  </a:schemeClr>
                </a:solidFill>
                <a:latin typeface="Palatino Linotype" panose="02040502050505030304" pitchFamily="18" charset="0"/>
              </a:rPr>
              <a:t>I</a:t>
            </a:r>
            <a:r>
              <a:rPr lang="en-US" cap="none" dirty="0" smtClean="0">
                <a:solidFill>
                  <a:schemeClr val="tx1">
                    <a:lumMod val="85000"/>
                  </a:schemeClr>
                </a:solidFill>
                <a:latin typeface="Palatino Linotype" panose="02040502050505030304" pitchFamily="18" charset="0"/>
              </a:rPr>
              <a:t>nformation </a:t>
            </a:r>
            <a:r>
              <a:rPr lang="en-US" cap="none" dirty="0">
                <a:solidFill>
                  <a:schemeClr val="tx1">
                    <a:lumMod val="85000"/>
                  </a:schemeClr>
                </a:solidFill>
                <a:latin typeface="Palatino Linotype" panose="02040502050505030304" pitchFamily="18" charset="0"/>
              </a:rPr>
              <a:t>L</a:t>
            </a:r>
            <a:r>
              <a:rPr lang="en-US" cap="none" dirty="0" smtClean="0">
                <a:solidFill>
                  <a:schemeClr val="tx1">
                    <a:lumMod val="85000"/>
                  </a:schemeClr>
                </a:solidFill>
                <a:latin typeface="Palatino Linotype" panose="02040502050505030304" pitchFamily="18" charset="0"/>
              </a:rPr>
              <a:t>iterate</a:t>
            </a:r>
            <a:endParaRPr lang="en-US" cap="none" dirty="0">
              <a:solidFill>
                <a:schemeClr val="tx1">
                  <a:lumMod val="85000"/>
                </a:schemeClr>
              </a:solidFill>
              <a:latin typeface="Palatino Linotype" panose="02040502050505030304" pitchFamily="18" charset="0"/>
            </a:endParaRPr>
          </a:p>
        </p:txBody>
      </p:sp>
      <p:sp>
        <p:nvSpPr>
          <p:cNvPr id="3" name="Text Placeholder 2"/>
          <p:cNvSpPr>
            <a:spLocks noGrp="1"/>
          </p:cNvSpPr>
          <p:nvPr>
            <p:ph type="body" sz="half" idx="2"/>
          </p:nvPr>
        </p:nvSpPr>
        <p:spPr>
          <a:xfrm>
            <a:off x="651641" y="1376855"/>
            <a:ext cx="10517480" cy="4845269"/>
          </a:xfrm>
        </p:spPr>
        <p:txBody>
          <a:bodyPr>
            <a:normAutofit/>
          </a:bodyPr>
          <a:lstStyle/>
          <a:p>
            <a:endParaRPr lang="en-US" sz="2400" dirty="0" smtClean="0">
              <a:solidFill>
                <a:schemeClr val="tx1">
                  <a:lumMod val="85000"/>
                </a:schemeClr>
              </a:solidFill>
              <a:latin typeface="Palatino Linotype" panose="02040502050505030304" pitchFamily="18" charset="0"/>
            </a:endParaRPr>
          </a:p>
          <a:p>
            <a:r>
              <a:rPr lang="en-US" sz="2400" dirty="0" smtClean="0">
                <a:solidFill>
                  <a:schemeClr val="tx1">
                    <a:lumMod val="85000"/>
                  </a:schemeClr>
                </a:solidFill>
                <a:latin typeface="Palatino Linotype" panose="02040502050505030304" pitchFamily="18" charset="0"/>
              </a:rPr>
              <a:t>When </a:t>
            </a:r>
            <a:r>
              <a:rPr lang="en-US" sz="2400" dirty="0">
                <a:solidFill>
                  <a:schemeClr val="tx1">
                    <a:lumMod val="85000"/>
                  </a:schemeClr>
                </a:solidFill>
                <a:latin typeface="Palatino Linotype" panose="02040502050505030304" pitchFamily="18" charset="0"/>
              </a:rPr>
              <a:t>we learn to read and write proficiently, we are considered “literate.” But now </a:t>
            </a:r>
            <a:r>
              <a:rPr lang="en-US" sz="2400" dirty="0" smtClean="0">
                <a:solidFill>
                  <a:schemeClr val="tx1">
                    <a:lumMod val="85000"/>
                  </a:schemeClr>
                </a:solidFill>
                <a:latin typeface="Palatino Linotype" panose="02040502050505030304" pitchFamily="18" charset="0"/>
              </a:rPr>
              <a:t>that we </a:t>
            </a:r>
            <a:r>
              <a:rPr lang="en-US" sz="2400" dirty="0">
                <a:solidFill>
                  <a:schemeClr val="tx1">
                    <a:lumMod val="85000"/>
                  </a:schemeClr>
                </a:solidFill>
                <a:latin typeface="Palatino Linotype" panose="02040502050505030304" pitchFamily="18" charset="0"/>
              </a:rPr>
              <a:t>live in the information </a:t>
            </a:r>
            <a:r>
              <a:rPr lang="en-US" sz="2400" dirty="0" smtClean="0">
                <a:solidFill>
                  <a:schemeClr val="tx1">
                    <a:lumMod val="85000"/>
                  </a:schemeClr>
                </a:solidFill>
                <a:latin typeface="Palatino Linotype" panose="02040502050505030304" pitchFamily="18" charset="0"/>
              </a:rPr>
              <a:t>age, </a:t>
            </a:r>
            <a:r>
              <a:rPr lang="en-US" sz="2400" dirty="0">
                <a:solidFill>
                  <a:schemeClr val="tx1">
                    <a:lumMod val="85000"/>
                  </a:schemeClr>
                </a:solidFill>
                <a:latin typeface="Palatino Linotype" panose="02040502050505030304" pitchFamily="18" charset="0"/>
              </a:rPr>
              <a:t>it is necessary to be information </a:t>
            </a:r>
            <a:r>
              <a:rPr lang="en-US" sz="2400" dirty="0" smtClean="0">
                <a:solidFill>
                  <a:schemeClr val="tx1">
                    <a:lumMod val="85000"/>
                  </a:schemeClr>
                </a:solidFill>
                <a:latin typeface="Palatino Linotype" panose="02040502050505030304" pitchFamily="18" charset="0"/>
              </a:rPr>
              <a:t>literate as </a:t>
            </a:r>
            <a:r>
              <a:rPr lang="en-US" sz="2400" dirty="0">
                <a:solidFill>
                  <a:schemeClr val="tx1">
                    <a:lumMod val="85000"/>
                  </a:schemeClr>
                </a:solidFill>
                <a:latin typeface="Palatino Linotype" panose="02040502050505030304" pitchFamily="18" charset="0"/>
              </a:rPr>
              <a:t>well</a:t>
            </a:r>
            <a:r>
              <a:rPr lang="en-US" sz="2400" dirty="0" smtClean="0">
                <a:solidFill>
                  <a:schemeClr val="tx1">
                    <a:lumMod val="85000"/>
                  </a:schemeClr>
                </a:solidFill>
                <a:latin typeface="Palatino Linotype" panose="02040502050505030304" pitchFamily="18" charset="0"/>
              </a:rPr>
              <a:t>.</a:t>
            </a:r>
          </a:p>
          <a:p>
            <a:r>
              <a:rPr lang="en-US" sz="2400" dirty="0" smtClean="0">
                <a:solidFill>
                  <a:schemeClr val="tx1">
                    <a:lumMod val="85000"/>
                  </a:schemeClr>
                </a:solidFill>
                <a:latin typeface="Palatino Linotype" panose="02040502050505030304" pitchFamily="18" charset="0"/>
              </a:rPr>
              <a:t>Just having a computer and being able to access the Internet does not guarantee that we can find information, or know how to evaluate and use it when we find it. So the purpose of this PowerPoint is to direct you to the library’s resources so that you can become more information literate.</a:t>
            </a:r>
          </a:p>
          <a:p>
            <a:r>
              <a:rPr lang="en-US" sz="2400" dirty="0" smtClean="0">
                <a:solidFill>
                  <a:schemeClr val="tx1">
                    <a:lumMod val="85000"/>
                  </a:schemeClr>
                </a:solidFill>
                <a:latin typeface="Palatino Linotype" panose="02040502050505030304" pitchFamily="18" charset="0"/>
              </a:rPr>
              <a:t>In the next slide, we will be looking at specifically how to access the print resources through the library catalog.</a:t>
            </a:r>
          </a:p>
          <a:p>
            <a:endParaRPr lang="en-US" sz="2400" dirty="0" smtClean="0">
              <a:latin typeface="Palatino Linotype" panose="02040502050505030304" pitchFamily="18" charset="0"/>
            </a:endParaRPr>
          </a:p>
          <a:p>
            <a:endParaRPr lang="en-US" sz="2400" dirty="0">
              <a:latin typeface="Palatino Linotype" panose="02040502050505030304" pitchFamily="18" charset="0"/>
            </a:endParaRPr>
          </a:p>
          <a:p>
            <a:endParaRPr lang="en-US" sz="2400" dirty="0">
              <a:latin typeface="Palatino Linotype" panose="02040502050505030304" pitchFamily="18" charset="0"/>
            </a:endParaRPr>
          </a:p>
        </p:txBody>
      </p:sp>
    </p:spTree>
    <p:extLst>
      <p:ext uri="{BB962C8B-B14F-4D97-AF65-F5344CB8AC3E}">
        <p14:creationId xmlns:p14="http://schemas.microsoft.com/office/powerpoint/2010/main" val="3778666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31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331" y="809297"/>
            <a:ext cx="11403724" cy="641131"/>
          </a:xfrm>
        </p:spPr>
        <p:txBody>
          <a:bodyPr>
            <a:normAutofit/>
          </a:bodyPr>
          <a:lstStyle/>
          <a:p>
            <a:r>
              <a:rPr lang="en-US" cap="none" dirty="0" smtClean="0">
                <a:latin typeface="Palatino Linotype" panose="02040502050505030304" pitchFamily="18" charset="0"/>
              </a:rPr>
              <a:t>Becoming Information </a:t>
            </a:r>
            <a:r>
              <a:rPr lang="en-US" cap="none" dirty="0">
                <a:latin typeface="Palatino Linotype" panose="02040502050505030304" pitchFamily="18" charset="0"/>
              </a:rPr>
              <a:t>L</a:t>
            </a:r>
            <a:r>
              <a:rPr lang="en-US" cap="none" dirty="0" smtClean="0">
                <a:latin typeface="Palatino Linotype" panose="02040502050505030304" pitchFamily="18" charset="0"/>
              </a:rPr>
              <a:t>iterate with Print </a:t>
            </a:r>
            <a:r>
              <a:rPr lang="en-US" cap="none" dirty="0">
                <a:latin typeface="Palatino Linotype" panose="02040502050505030304" pitchFamily="18" charset="0"/>
              </a:rPr>
              <a:t>R</a:t>
            </a:r>
            <a:r>
              <a:rPr lang="en-US" cap="none" dirty="0" smtClean="0">
                <a:latin typeface="Palatino Linotype" panose="02040502050505030304" pitchFamily="18" charset="0"/>
              </a:rPr>
              <a:t>esources</a:t>
            </a:r>
            <a:endParaRPr lang="en-US" cap="none" dirty="0">
              <a:latin typeface="Palatino Linotype" panose="02040502050505030304" pitchFamily="18" charset="0"/>
            </a:endParaRPr>
          </a:p>
        </p:txBody>
      </p:sp>
      <p:sp>
        <p:nvSpPr>
          <p:cNvPr id="3" name="Text Placeholder 2"/>
          <p:cNvSpPr>
            <a:spLocks noGrp="1"/>
          </p:cNvSpPr>
          <p:nvPr>
            <p:ph type="body" sz="half" idx="2"/>
          </p:nvPr>
        </p:nvSpPr>
        <p:spPr>
          <a:xfrm>
            <a:off x="336331" y="1765737"/>
            <a:ext cx="11403724" cy="2638838"/>
          </a:xfrm>
        </p:spPr>
        <p:txBody>
          <a:bodyPr>
            <a:normAutofit lnSpcReduction="10000"/>
          </a:bodyPr>
          <a:lstStyle/>
          <a:p>
            <a:r>
              <a:rPr lang="en-US" sz="2200" dirty="0" smtClean="0">
                <a:solidFill>
                  <a:schemeClr val="tx1">
                    <a:lumMod val="85000"/>
                  </a:schemeClr>
                </a:solidFill>
                <a:latin typeface="Palatino Linotype" panose="02040502050505030304" pitchFamily="18" charset="0"/>
              </a:rPr>
              <a:t>To </a:t>
            </a:r>
            <a:r>
              <a:rPr lang="en-US" sz="2200" dirty="0">
                <a:solidFill>
                  <a:schemeClr val="tx1">
                    <a:lumMod val="85000"/>
                  </a:schemeClr>
                </a:solidFill>
                <a:latin typeface="Palatino Linotype" panose="02040502050505030304" pitchFamily="18" charset="0"/>
              </a:rPr>
              <a:t>find print resources, </a:t>
            </a:r>
            <a:r>
              <a:rPr lang="en-US" sz="2200" dirty="0" smtClean="0">
                <a:solidFill>
                  <a:schemeClr val="tx1">
                    <a:lumMod val="85000"/>
                  </a:schemeClr>
                </a:solidFill>
                <a:latin typeface="Palatino Linotype" panose="02040502050505030304" pitchFamily="18" charset="0"/>
              </a:rPr>
              <a:t>go </a:t>
            </a:r>
            <a:r>
              <a:rPr lang="en-US" sz="2200" dirty="0">
                <a:solidFill>
                  <a:schemeClr val="tx1">
                    <a:lumMod val="85000"/>
                  </a:schemeClr>
                </a:solidFill>
                <a:latin typeface="Palatino Linotype" panose="02040502050505030304" pitchFamily="18" charset="0"/>
              </a:rPr>
              <a:t>to the </a:t>
            </a:r>
            <a:r>
              <a:rPr lang="en-US" sz="2200" dirty="0" smtClean="0">
                <a:solidFill>
                  <a:schemeClr val="tx1">
                    <a:lumMod val="85000"/>
                  </a:schemeClr>
                </a:solidFill>
                <a:latin typeface="Palatino Linotype" panose="02040502050505030304" pitchFamily="18" charset="0"/>
              </a:rPr>
              <a:t>“Student Services” tab at the top of  the J. F. Drake Community and Technical College </a:t>
            </a:r>
            <a:r>
              <a:rPr lang="en-US" sz="2200" dirty="0">
                <a:solidFill>
                  <a:schemeClr val="tx1">
                    <a:lumMod val="85000"/>
                  </a:schemeClr>
                </a:solidFill>
                <a:latin typeface="Palatino Linotype" panose="02040502050505030304" pitchFamily="18" charset="0"/>
              </a:rPr>
              <a:t>home page.  </a:t>
            </a:r>
            <a:r>
              <a:rPr lang="en-US" sz="2200" dirty="0" smtClean="0">
                <a:solidFill>
                  <a:schemeClr val="tx1">
                    <a:lumMod val="85000"/>
                  </a:schemeClr>
                </a:solidFill>
                <a:latin typeface="Palatino Linotype" panose="02040502050505030304" pitchFamily="18" charset="0"/>
              </a:rPr>
              <a:t>Scroll down and click on the S.C. O’Neal Sr. Library and Technology Center. Next, select the </a:t>
            </a:r>
            <a:r>
              <a:rPr lang="en-US" sz="2200" dirty="0">
                <a:solidFill>
                  <a:schemeClr val="tx1">
                    <a:lumMod val="85000"/>
                  </a:schemeClr>
                </a:solidFill>
                <a:latin typeface="Palatino Linotype" panose="02040502050505030304" pitchFamily="18" charset="0"/>
              </a:rPr>
              <a:t>“Online </a:t>
            </a:r>
            <a:r>
              <a:rPr lang="en-US" sz="2200" dirty="0" smtClean="0">
                <a:solidFill>
                  <a:schemeClr val="tx1">
                    <a:lumMod val="85000"/>
                  </a:schemeClr>
                </a:solidFill>
                <a:latin typeface="Palatino Linotype" panose="02040502050505030304" pitchFamily="18" charset="0"/>
              </a:rPr>
              <a:t>Library Catalog</a:t>
            </a:r>
            <a:r>
              <a:rPr lang="en-US" sz="2200" dirty="0">
                <a:solidFill>
                  <a:schemeClr val="tx1">
                    <a:lumMod val="85000"/>
                  </a:schemeClr>
                </a:solidFill>
                <a:latin typeface="Palatino Linotype" panose="02040502050505030304" pitchFamily="18" charset="0"/>
              </a:rPr>
              <a:t>” link in the left </a:t>
            </a:r>
            <a:r>
              <a:rPr lang="en-US" sz="2200" dirty="0" smtClean="0">
                <a:solidFill>
                  <a:schemeClr val="tx1">
                    <a:lumMod val="85000"/>
                  </a:schemeClr>
                </a:solidFill>
                <a:latin typeface="Palatino Linotype" panose="02040502050505030304" pitchFamily="18" charset="0"/>
              </a:rPr>
              <a:t>column and then click the “Encore Search” link to initiate a search. You may search by </a:t>
            </a:r>
            <a:r>
              <a:rPr lang="en-US" sz="2200" dirty="0">
                <a:solidFill>
                  <a:schemeClr val="tx1">
                    <a:lumMod val="85000"/>
                  </a:schemeClr>
                </a:solidFill>
                <a:latin typeface="Palatino Linotype" panose="02040502050505030304" pitchFamily="18" charset="0"/>
              </a:rPr>
              <a:t>book title, author’s name or keyword in the search </a:t>
            </a:r>
            <a:r>
              <a:rPr lang="en-US" sz="2200" dirty="0" smtClean="0">
                <a:solidFill>
                  <a:schemeClr val="tx1">
                    <a:lumMod val="85000"/>
                  </a:schemeClr>
                </a:solidFill>
                <a:latin typeface="Palatino Linotype" panose="02040502050505030304" pitchFamily="18" charset="0"/>
              </a:rPr>
              <a:t>box. </a:t>
            </a:r>
          </a:p>
          <a:p>
            <a:r>
              <a:rPr lang="en-US" sz="2200" dirty="0" smtClean="0">
                <a:solidFill>
                  <a:schemeClr val="tx1">
                    <a:lumMod val="85000"/>
                  </a:schemeClr>
                </a:solidFill>
                <a:latin typeface="Palatino Linotype" panose="02040502050505030304" pitchFamily="18" charset="0"/>
              </a:rPr>
              <a:t>A </a:t>
            </a:r>
            <a:r>
              <a:rPr lang="en-US" sz="2200" dirty="0">
                <a:solidFill>
                  <a:schemeClr val="tx1">
                    <a:lumMod val="85000"/>
                  </a:schemeClr>
                </a:solidFill>
                <a:latin typeface="Palatino Linotype" panose="02040502050505030304" pitchFamily="18" charset="0"/>
              </a:rPr>
              <a:t>list of books </a:t>
            </a:r>
            <a:r>
              <a:rPr lang="en-US" sz="2200" dirty="0" smtClean="0">
                <a:solidFill>
                  <a:schemeClr val="tx1">
                    <a:lumMod val="85000"/>
                  </a:schemeClr>
                </a:solidFill>
                <a:latin typeface="Palatino Linotype" panose="02040502050505030304" pitchFamily="18" charset="0"/>
              </a:rPr>
              <a:t>fitting the search term(s) will </a:t>
            </a:r>
            <a:r>
              <a:rPr lang="en-US" sz="2200" dirty="0">
                <a:solidFill>
                  <a:schemeClr val="tx1">
                    <a:lumMod val="85000"/>
                  </a:schemeClr>
                </a:solidFill>
                <a:latin typeface="Palatino Linotype" panose="02040502050505030304" pitchFamily="18" charset="0"/>
              </a:rPr>
              <a:t>appear </a:t>
            </a:r>
            <a:r>
              <a:rPr lang="en-US" sz="2200" dirty="0" smtClean="0">
                <a:solidFill>
                  <a:schemeClr val="tx1">
                    <a:lumMod val="85000"/>
                  </a:schemeClr>
                </a:solidFill>
                <a:latin typeface="Palatino Linotype" panose="02040502050505030304" pitchFamily="18" charset="0"/>
              </a:rPr>
              <a:t>displaying </a:t>
            </a:r>
            <a:r>
              <a:rPr lang="en-US" sz="2200" dirty="0">
                <a:solidFill>
                  <a:schemeClr val="tx1">
                    <a:lumMod val="85000"/>
                  </a:schemeClr>
                </a:solidFill>
                <a:latin typeface="Palatino Linotype" panose="02040502050505030304" pitchFamily="18" charset="0"/>
              </a:rPr>
              <a:t>the book’s </a:t>
            </a:r>
            <a:r>
              <a:rPr lang="en-US" sz="2200" dirty="0" smtClean="0">
                <a:solidFill>
                  <a:schemeClr val="tx1">
                    <a:lumMod val="85000"/>
                  </a:schemeClr>
                </a:solidFill>
                <a:latin typeface="Palatino Linotype" panose="02040502050505030304" pitchFamily="18" charset="0"/>
              </a:rPr>
              <a:t>cover in full color </a:t>
            </a:r>
            <a:r>
              <a:rPr lang="en-US" sz="2200" dirty="0">
                <a:solidFill>
                  <a:schemeClr val="tx1">
                    <a:lumMod val="85000"/>
                  </a:schemeClr>
                </a:solidFill>
                <a:latin typeface="Palatino Linotype" panose="02040502050505030304" pitchFamily="18" charset="0"/>
              </a:rPr>
              <a:t>and </a:t>
            </a:r>
            <a:r>
              <a:rPr lang="en-US" sz="2200" dirty="0" smtClean="0">
                <a:solidFill>
                  <a:schemeClr val="tx1">
                    <a:lumMod val="85000"/>
                  </a:schemeClr>
                </a:solidFill>
                <a:latin typeface="Palatino Linotype" panose="02040502050505030304" pitchFamily="18" charset="0"/>
              </a:rPr>
              <a:t>a summary </a:t>
            </a:r>
            <a:r>
              <a:rPr lang="en-US" sz="2200" dirty="0">
                <a:solidFill>
                  <a:schemeClr val="tx1">
                    <a:lumMod val="85000"/>
                  </a:schemeClr>
                </a:solidFill>
                <a:latin typeface="Palatino Linotype" panose="02040502050505030304" pitchFamily="18" charset="0"/>
              </a:rPr>
              <a:t>of the book as well as other details</a:t>
            </a:r>
            <a:r>
              <a:rPr lang="en-US" sz="2200" dirty="0" smtClean="0">
                <a:solidFill>
                  <a:schemeClr val="tx1">
                    <a:lumMod val="85000"/>
                  </a:schemeClr>
                </a:solidFill>
                <a:latin typeface="Palatino Linotype" panose="02040502050505030304" pitchFamily="18" charset="0"/>
              </a:rPr>
              <a:t>.</a:t>
            </a:r>
          </a:p>
          <a:p>
            <a:r>
              <a:rPr lang="en-US" sz="2200" dirty="0" smtClean="0">
                <a:solidFill>
                  <a:schemeClr val="tx1">
                    <a:lumMod val="85000"/>
                  </a:schemeClr>
                </a:solidFill>
                <a:latin typeface="Palatino Linotype" panose="02040502050505030304" pitchFamily="18" charset="0"/>
              </a:rPr>
              <a:t>Next, we will be looking at how to access the electronic resources.</a:t>
            </a:r>
            <a:endParaRPr lang="en-US" sz="2200" dirty="0">
              <a:solidFill>
                <a:schemeClr val="tx1">
                  <a:lumMod val="85000"/>
                </a:schemeClr>
              </a:solidFill>
              <a:latin typeface="Palatino Linotype" panose="02040502050505030304" pitchFamily="18" charset="0"/>
            </a:endParaRPr>
          </a:p>
          <a:p>
            <a:endParaRPr lang="en-US" sz="2200" dirty="0"/>
          </a:p>
        </p:txBody>
      </p:sp>
      <p:pic>
        <p:nvPicPr>
          <p:cNvPr id="4" name="Picture 3" descr="File:Great &lt;strong&gt;Books&lt;/strong&gt;.jp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9337" y="4581702"/>
            <a:ext cx="4277712" cy="19233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4903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34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94290"/>
            <a:ext cx="10820400" cy="830317"/>
          </a:xfrm>
        </p:spPr>
        <p:txBody>
          <a:bodyPr>
            <a:normAutofit/>
          </a:bodyPr>
          <a:lstStyle/>
          <a:p>
            <a:r>
              <a:rPr lang="en-US" sz="3000" cap="none" dirty="0" smtClean="0">
                <a:latin typeface="Palatino Linotype" panose="02040502050505030304" pitchFamily="18" charset="0"/>
              </a:rPr>
              <a:t>Becoming Information Literate with Electronic Resources</a:t>
            </a:r>
            <a:endParaRPr lang="en-US" sz="3000" cap="none" dirty="0">
              <a:latin typeface="Palatino Linotype" panose="02040502050505030304" pitchFamily="18" charset="0"/>
            </a:endParaRPr>
          </a:p>
        </p:txBody>
      </p:sp>
      <p:sp>
        <p:nvSpPr>
          <p:cNvPr id="3" name="Text Placeholder 2"/>
          <p:cNvSpPr>
            <a:spLocks noGrp="1"/>
          </p:cNvSpPr>
          <p:nvPr>
            <p:ph type="body" sz="half" idx="2"/>
          </p:nvPr>
        </p:nvSpPr>
        <p:spPr>
          <a:xfrm>
            <a:off x="579549" y="978794"/>
            <a:ext cx="10926651" cy="3919027"/>
          </a:xfrm>
        </p:spPr>
        <p:txBody>
          <a:bodyPr>
            <a:noAutofit/>
          </a:bodyPr>
          <a:lstStyle/>
          <a:p>
            <a:r>
              <a:rPr lang="en-US" sz="2200" dirty="0" smtClean="0">
                <a:latin typeface="Palatino Linotype" panose="02040502050505030304" pitchFamily="18" charset="0"/>
              </a:rPr>
              <a:t>The electronic resources are also accessed in Library Services by selecting the “Alabama Virtual Library (AVL)” link.  Click the red AVL link on that page and when the database page opens, select “View All Resources” tab at the top of the page. It contains 60 databases, some which are subject specific and others that are general information sources.</a:t>
            </a:r>
          </a:p>
          <a:p>
            <a:r>
              <a:rPr lang="en-US" sz="2200" dirty="0" smtClean="0">
                <a:latin typeface="Palatino Linotype" panose="02040502050505030304" pitchFamily="18" charset="0"/>
              </a:rPr>
              <a:t>Subject specific databases are those that basically cover one area of study such as nursing &amp; medicine, education, business, etc. Academic Search Premier and Gale Power Search are two general databases covering thousands of different topics and publications in a single database. </a:t>
            </a:r>
          </a:p>
          <a:p>
            <a:r>
              <a:rPr lang="en-US" sz="2200" dirty="0" smtClean="0">
                <a:latin typeface="Palatino Linotype" panose="02040502050505030304" pitchFamily="18" charset="0"/>
              </a:rPr>
              <a:t>Within each database is a search platform with an option to use one or more search terms with Boolean operators and search limiters. There is even an option to search by publication if you are looking for a specific journal or periodical.</a:t>
            </a:r>
            <a:endParaRPr lang="en-US" sz="2200" dirty="0">
              <a:latin typeface="Palatino Linotype" panose="02040502050505030304" pitchFamily="18" charset="0"/>
            </a:endParaRPr>
          </a:p>
        </p:txBody>
      </p:sp>
      <p:pic>
        <p:nvPicPr>
          <p:cNvPr id="4" name="Picture 3" descr="Planta un árbol, ten un hijo y publica gratis un libro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9034" y="5125791"/>
            <a:ext cx="3415863" cy="163761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03724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0820400" cy="591792"/>
          </a:xfrm>
        </p:spPr>
        <p:txBody>
          <a:bodyPr/>
          <a:lstStyle/>
          <a:p>
            <a:r>
              <a:rPr lang="en-US" cap="none" dirty="0" smtClean="0">
                <a:latin typeface="Palatino Linotype" panose="02040502050505030304" pitchFamily="18" charset="0"/>
              </a:rPr>
              <a:t>Why Use Database </a:t>
            </a:r>
            <a:r>
              <a:rPr lang="en-US" cap="none" dirty="0">
                <a:latin typeface="Palatino Linotype" panose="02040502050505030304" pitchFamily="18" charset="0"/>
              </a:rPr>
              <a:t>I</a:t>
            </a:r>
            <a:r>
              <a:rPr lang="en-US" cap="none" dirty="0" smtClean="0">
                <a:latin typeface="Palatino Linotype" panose="02040502050505030304" pitchFamily="18" charset="0"/>
              </a:rPr>
              <a:t>nformation for Research?</a:t>
            </a:r>
            <a:endParaRPr lang="en-US" cap="none" dirty="0">
              <a:latin typeface="Palatino Linotype" panose="02040502050505030304" pitchFamily="18" charset="0"/>
            </a:endParaRPr>
          </a:p>
        </p:txBody>
      </p:sp>
      <p:sp>
        <p:nvSpPr>
          <p:cNvPr id="3" name="Text Placeholder 2"/>
          <p:cNvSpPr>
            <a:spLocks noGrp="1"/>
          </p:cNvSpPr>
          <p:nvPr>
            <p:ph type="body" sz="half" idx="2"/>
          </p:nvPr>
        </p:nvSpPr>
        <p:spPr>
          <a:xfrm>
            <a:off x="346841" y="1660634"/>
            <a:ext cx="11445766" cy="3478926"/>
          </a:xfrm>
        </p:spPr>
        <p:txBody>
          <a:bodyPr>
            <a:normAutofit/>
          </a:bodyPr>
          <a:lstStyle/>
          <a:p>
            <a:r>
              <a:rPr lang="en-US" sz="2200" dirty="0" smtClean="0">
                <a:latin typeface="Palatino Linotype" panose="02040502050505030304" pitchFamily="18" charset="0"/>
              </a:rPr>
              <a:t>Why? Because good, valid research requires </a:t>
            </a:r>
            <a:r>
              <a:rPr lang="en-US" sz="2200" i="1" dirty="0" smtClean="0">
                <a:latin typeface="Palatino Linotype" panose="02040502050505030304" pitchFamily="18" charset="0"/>
              </a:rPr>
              <a:t>peer-reviewed</a:t>
            </a:r>
            <a:r>
              <a:rPr lang="en-US" sz="2200" dirty="0" smtClean="0">
                <a:latin typeface="Palatino Linotype" panose="02040502050505030304" pitchFamily="18" charset="0"/>
              </a:rPr>
              <a:t> material in full text. Peer-reviewed simply means that other researchers have validated that research to make it a credible resource to use. Full text is the complete text of the article as it appears in the publication you are accessing.</a:t>
            </a:r>
          </a:p>
          <a:p>
            <a:r>
              <a:rPr lang="en-US" sz="2200" dirty="0" smtClean="0">
                <a:latin typeface="Palatino Linotype" panose="02040502050505030304" pitchFamily="18" charset="0"/>
              </a:rPr>
              <a:t>In our database collection, there are thousands of resources available, which include periodicals, journals and newspapers. </a:t>
            </a:r>
            <a:r>
              <a:rPr lang="en-US" sz="2200" dirty="0">
                <a:latin typeface="Palatino Linotype" panose="02040502050505030304" pitchFamily="18" charset="0"/>
              </a:rPr>
              <a:t>T</a:t>
            </a:r>
            <a:r>
              <a:rPr lang="en-US" sz="2200" dirty="0" smtClean="0">
                <a:latin typeface="Palatino Linotype" panose="02040502050505030304" pitchFamily="18" charset="0"/>
              </a:rPr>
              <a:t>hese are the kinds of valid resources that you need to be using when conducting research for course papers.</a:t>
            </a:r>
            <a:endParaRPr lang="en-US" sz="2200" dirty="0">
              <a:latin typeface="Palatino Linotype" panose="02040502050505030304" pitchFamily="18" charset="0"/>
            </a:endParaRPr>
          </a:p>
        </p:txBody>
      </p:sp>
    </p:spTree>
    <p:extLst>
      <p:ext uri="{BB962C8B-B14F-4D97-AF65-F5344CB8AC3E}">
        <p14:creationId xmlns:p14="http://schemas.microsoft.com/office/powerpoint/2010/main" val="1505606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0820400" cy="696896"/>
          </a:xfrm>
        </p:spPr>
        <p:txBody>
          <a:bodyPr/>
          <a:lstStyle/>
          <a:p>
            <a:r>
              <a:rPr lang="en-US" cap="none" dirty="0" smtClean="0">
                <a:latin typeface="Palatino Linotype" panose="02040502050505030304" pitchFamily="18" charset="0"/>
              </a:rPr>
              <a:t>Giving </a:t>
            </a:r>
            <a:r>
              <a:rPr lang="en-US" cap="none" dirty="0">
                <a:latin typeface="Palatino Linotype" panose="02040502050505030304" pitchFamily="18" charset="0"/>
              </a:rPr>
              <a:t>P</a:t>
            </a:r>
            <a:r>
              <a:rPr lang="en-US" cap="none" dirty="0" smtClean="0">
                <a:latin typeface="Palatino Linotype" panose="02040502050505030304" pitchFamily="18" charset="0"/>
              </a:rPr>
              <a:t>roper Credit in </a:t>
            </a:r>
            <a:r>
              <a:rPr lang="en-US" cap="none" dirty="0">
                <a:latin typeface="Palatino Linotype" panose="02040502050505030304" pitchFamily="18" charset="0"/>
              </a:rPr>
              <a:t>Y</a:t>
            </a:r>
            <a:r>
              <a:rPr lang="en-US" cap="none" dirty="0" smtClean="0">
                <a:latin typeface="Palatino Linotype" panose="02040502050505030304" pitchFamily="18" charset="0"/>
              </a:rPr>
              <a:t>our Research</a:t>
            </a:r>
            <a:endParaRPr lang="en-US" cap="none" dirty="0">
              <a:latin typeface="Palatino Linotype" panose="02040502050505030304" pitchFamily="18" charset="0"/>
            </a:endParaRPr>
          </a:p>
        </p:txBody>
      </p:sp>
      <p:sp>
        <p:nvSpPr>
          <p:cNvPr id="3" name="Text Placeholder 2"/>
          <p:cNvSpPr>
            <a:spLocks noGrp="1"/>
          </p:cNvSpPr>
          <p:nvPr>
            <p:ph type="body" sz="half" idx="2"/>
          </p:nvPr>
        </p:nvSpPr>
        <p:spPr>
          <a:xfrm>
            <a:off x="685800" y="1797268"/>
            <a:ext cx="10820400" cy="3405353"/>
          </a:xfrm>
        </p:spPr>
        <p:txBody>
          <a:bodyPr>
            <a:normAutofit/>
          </a:bodyPr>
          <a:lstStyle/>
          <a:p>
            <a:r>
              <a:rPr lang="en-US" sz="2200" dirty="0" smtClean="0">
                <a:latin typeface="Palatino Linotype" panose="02040502050505030304" pitchFamily="18" charset="0"/>
              </a:rPr>
              <a:t>Finally, it is important to be intellectually honest and ethical when using another researcher’s information. In other words, NEVER plagiarize, or use someone else’s material without acknowledging whose it is and where it came from.</a:t>
            </a:r>
          </a:p>
          <a:p>
            <a:r>
              <a:rPr lang="en-US" sz="2200" dirty="0" smtClean="0">
                <a:latin typeface="Palatino Linotype" panose="02040502050505030304" pitchFamily="18" charset="0"/>
              </a:rPr>
              <a:t>Citations must be used to give credit for the intellectual property of others. Whenever a direct quotation is used or portions of text are paraphrased or put in your own words, that material still must be cited!</a:t>
            </a:r>
          </a:p>
          <a:p>
            <a:r>
              <a:rPr lang="en-US" sz="2200" dirty="0" smtClean="0">
                <a:latin typeface="Palatino Linotype" panose="02040502050505030304" pitchFamily="18" charset="0"/>
              </a:rPr>
              <a:t>NOTE: The library staff can provide personal assistance and handouts to help students set up citations and bibliographies for their papers. Simply come to the Reference Desk and request a handout.</a:t>
            </a:r>
            <a:endParaRPr lang="en-US" sz="2200" dirty="0">
              <a:latin typeface="Palatino Linotype" panose="02040502050505030304" pitchFamily="18" charset="0"/>
            </a:endParaRPr>
          </a:p>
        </p:txBody>
      </p:sp>
      <p:pic>
        <p:nvPicPr>
          <p:cNvPr id="4" name="Picture 3" descr="Library Grits: &lt;strong&gt;Plagiarism&lt;/strong&gt; in yea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6974" y="5034292"/>
            <a:ext cx="2207172" cy="161740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86707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590</TotalTime>
  <Words>913</Words>
  <Application>Microsoft Office PowerPoint</Application>
  <PresentationFormat>Widescreen</PresentationFormat>
  <Paragraphs>33</Paragraphs>
  <Slides>10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Palatino Linotype</vt:lpstr>
      <vt:lpstr>Vapor Trail</vt:lpstr>
      <vt:lpstr>What is Information Literacy and Why Should It Matter to Me?</vt:lpstr>
      <vt:lpstr>Introduction</vt:lpstr>
      <vt:lpstr>What is Information Literacy Anyway?</vt:lpstr>
      <vt:lpstr>PowerPoint Presentation</vt:lpstr>
      <vt:lpstr>How to Become Information Literate</vt:lpstr>
      <vt:lpstr>Becoming Information Literate with Print Resources</vt:lpstr>
      <vt:lpstr>Becoming Information Literate with Electronic Resources</vt:lpstr>
      <vt:lpstr>Why Use Database Information for Research?</vt:lpstr>
      <vt:lpstr>Giving Proper Credit in Your Research</vt:lpstr>
      <vt:lpstr>Are There 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Information Literacy and Why Should It Be Important to Me?</dc:title>
  <dc:creator>Student</dc:creator>
  <cp:lastModifiedBy>Dennis Borden</cp:lastModifiedBy>
  <cp:revision>54</cp:revision>
  <cp:lastPrinted>2018-05-08T16:40:08Z</cp:lastPrinted>
  <dcterms:created xsi:type="dcterms:W3CDTF">2018-05-03T14:22:04Z</dcterms:created>
  <dcterms:modified xsi:type="dcterms:W3CDTF">2019-03-28T14:42:41Z</dcterms:modified>
</cp:coreProperties>
</file>